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411" r:id="rId2"/>
    <p:sldId id="297" r:id="rId3"/>
    <p:sldId id="428" r:id="rId4"/>
    <p:sldId id="433" r:id="rId5"/>
    <p:sldId id="295" r:id="rId6"/>
    <p:sldId id="435" r:id="rId7"/>
    <p:sldId id="449" r:id="rId8"/>
    <p:sldId id="450" r:id="rId9"/>
    <p:sldId id="451" r:id="rId10"/>
    <p:sldId id="452" r:id="rId11"/>
    <p:sldId id="453" r:id="rId12"/>
    <p:sldId id="440" r:id="rId13"/>
    <p:sldId id="441" r:id="rId14"/>
    <p:sldId id="442" r:id="rId15"/>
    <p:sldId id="443" r:id="rId16"/>
    <p:sldId id="444" r:id="rId17"/>
    <p:sldId id="447" r:id="rId18"/>
    <p:sldId id="305" r:id="rId19"/>
    <p:sldId id="448" r:id="rId20"/>
    <p:sldId id="501" r:id="rId21"/>
    <p:sldId id="412" r:id="rId22"/>
    <p:sldId id="439" r:id="rId23"/>
    <p:sldId id="454" r:id="rId24"/>
    <p:sldId id="437" r:id="rId25"/>
    <p:sldId id="455" r:id="rId26"/>
    <p:sldId id="401" r:id="rId27"/>
    <p:sldId id="459" r:id="rId28"/>
    <p:sldId id="460" r:id="rId29"/>
    <p:sldId id="461" r:id="rId30"/>
    <p:sldId id="462" r:id="rId31"/>
    <p:sldId id="463" r:id="rId32"/>
    <p:sldId id="464" r:id="rId33"/>
    <p:sldId id="445" r:id="rId34"/>
    <p:sldId id="465" r:id="rId35"/>
    <p:sldId id="466" r:id="rId36"/>
    <p:sldId id="529" r:id="rId37"/>
    <p:sldId id="467" r:id="rId38"/>
    <p:sldId id="421" r:id="rId39"/>
    <p:sldId id="468" r:id="rId40"/>
    <p:sldId id="469" r:id="rId41"/>
    <p:sldId id="470" r:id="rId42"/>
    <p:sldId id="423" r:id="rId43"/>
    <p:sldId id="471" r:id="rId44"/>
    <p:sldId id="456" r:id="rId45"/>
    <p:sldId id="438" r:id="rId46"/>
    <p:sldId id="458" r:id="rId47"/>
    <p:sldId id="436" r:id="rId48"/>
    <p:sldId id="271" r:id="rId49"/>
    <p:sldId id="472" r:id="rId50"/>
    <p:sldId id="473" r:id="rId51"/>
    <p:sldId id="474" r:id="rId52"/>
    <p:sldId id="475" r:id="rId53"/>
    <p:sldId id="476" r:id="rId54"/>
    <p:sldId id="477" r:id="rId55"/>
    <p:sldId id="478" r:id="rId56"/>
    <p:sldId id="479" r:id="rId57"/>
    <p:sldId id="480" r:id="rId58"/>
    <p:sldId id="481" r:id="rId59"/>
    <p:sldId id="482" r:id="rId60"/>
    <p:sldId id="483" r:id="rId61"/>
    <p:sldId id="484" r:id="rId62"/>
    <p:sldId id="485" r:id="rId63"/>
    <p:sldId id="486" r:id="rId64"/>
    <p:sldId id="487" r:id="rId65"/>
    <p:sldId id="488" r:id="rId66"/>
    <p:sldId id="489" r:id="rId67"/>
    <p:sldId id="490" r:id="rId68"/>
    <p:sldId id="491" r:id="rId69"/>
    <p:sldId id="492" r:id="rId70"/>
    <p:sldId id="493" r:id="rId71"/>
    <p:sldId id="494" r:id="rId72"/>
    <p:sldId id="495" r:id="rId73"/>
    <p:sldId id="496" r:id="rId74"/>
    <p:sldId id="497" r:id="rId75"/>
    <p:sldId id="498" r:id="rId76"/>
    <p:sldId id="533" r:id="rId77"/>
    <p:sldId id="500" r:id="rId78"/>
    <p:sldId id="502" r:id="rId79"/>
    <p:sldId id="503" r:id="rId80"/>
    <p:sldId id="504" r:id="rId81"/>
    <p:sldId id="446" r:id="rId82"/>
    <p:sldId id="505" r:id="rId83"/>
    <p:sldId id="524" r:id="rId84"/>
    <p:sldId id="525" r:id="rId85"/>
    <p:sldId id="526" r:id="rId86"/>
    <p:sldId id="527" r:id="rId87"/>
    <p:sldId id="528" r:id="rId88"/>
    <p:sldId id="506" r:id="rId89"/>
    <p:sldId id="507" r:id="rId90"/>
    <p:sldId id="508" r:id="rId91"/>
    <p:sldId id="530" r:id="rId92"/>
    <p:sldId id="531" r:id="rId93"/>
    <p:sldId id="509" r:id="rId94"/>
    <p:sldId id="510" r:id="rId95"/>
    <p:sldId id="511" r:id="rId96"/>
    <p:sldId id="512" r:id="rId97"/>
    <p:sldId id="513" r:id="rId98"/>
    <p:sldId id="514" r:id="rId99"/>
    <p:sldId id="515" r:id="rId100"/>
    <p:sldId id="516" r:id="rId101"/>
    <p:sldId id="517" r:id="rId102"/>
    <p:sldId id="518" r:id="rId103"/>
    <p:sldId id="519" r:id="rId104"/>
    <p:sldId id="520" r:id="rId105"/>
    <p:sldId id="521" r:id="rId106"/>
    <p:sldId id="522" r:id="rId107"/>
    <p:sldId id="523"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20B1"/>
    <a:srgbClr val="333333"/>
    <a:srgbClr val="33006F"/>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820817-1DE1-4026-B867-118994986774}" v="15" dt="2019-10-30T16:07:40.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5" autoAdjust="0"/>
    <p:restoredTop sz="70447" autoAdjust="0"/>
  </p:normalViewPr>
  <p:slideViewPr>
    <p:cSldViewPr snapToGrid="0" snapToObjects="1">
      <p:cViewPr varScale="1">
        <p:scale>
          <a:sx n="59" d="100"/>
          <a:sy n="59" d="100"/>
        </p:scale>
        <p:origin x="1093"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Hirscher" userId="24953bcf55f53583" providerId="LiveId" clId="{87820817-1DE1-4026-B867-118994986774}"/>
    <pc:docChg chg="undo custSel delSld modSld">
      <pc:chgData name="Steve Hirscher" userId="24953bcf55f53583" providerId="LiveId" clId="{87820817-1DE1-4026-B867-118994986774}" dt="2019-10-30T16:07:36.361" v="88" actId="2696"/>
      <pc:docMkLst>
        <pc:docMk/>
      </pc:docMkLst>
      <pc:sldChg chg="del">
        <pc:chgData name="Steve Hirscher" userId="24953bcf55f53583" providerId="LiveId" clId="{87820817-1DE1-4026-B867-118994986774}" dt="2019-10-30T16:06:55.555" v="43" actId="2696"/>
        <pc:sldMkLst>
          <pc:docMk/>
          <pc:sldMk cId="0" sldId="267"/>
        </pc:sldMkLst>
      </pc:sldChg>
      <pc:sldChg chg="modNotesTx">
        <pc:chgData name="Steve Hirscher" userId="24953bcf55f53583" providerId="LiveId" clId="{87820817-1DE1-4026-B867-118994986774}" dt="2019-10-30T16:07:23.712" v="87" actId="20577"/>
        <pc:sldMkLst>
          <pc:docMk/>
          <pc:sldMk cId="0" sldId="401"/>
        </pc:sldMkLst>
      </pc:sldChg>
      <pc:sldChg chg="modNotesTx">
        <pc:chgData name="Steve Hirscher" userId="24953bcf55f53583" providerId="LiveId" clId="{87820817-1DE1-4026-B867-118994986774}" dt="2019-10-30T16:06:22.534" v="36" actId="20577"/>
        <pc:sldMkLst>
          <pc:docMk/>
          <pc:sldMk cId="2711254326" sldId="445"/>
        </pc:sldMkLst>
      </pc:sldChg>
      <pc:sldChg chg="modNotesTx">
        <pc:chgData name="Steve Hirscher" userId="24953bcf55f53583" providerId="LiveId" clId="{87820817-1DE1-4026-B867-118994986774}" dt="2019-10-30T16:06:45.727" v="42" actId="5793"/>
        <pc:sldMkLst>
          <pc:docMk/>
          <pc:sldMk cId="1171282593" sldId="464"/>
        </pc:sldMkLst>
      </pc:sldChg>
      <pc:sldChg chg="modNotesTx">
        <pc:chgData name="Steve Hirscher" userId="24953bcf55f53583" providerId="LiveId" clId="{87820817-1DE1-4026-B867-118994986774}" dt="2019-10-30T16:05:32.550" v="17" actId="20577"/>
        <pc:sldMkLst>
          <pc:docMk/>
          <pc:sldMk cId="746076714" sldId="469"/>
        </pc:sldMkLst>
      </pc:sldChg>
      <pc:sldChg chg="modNotesTx">
        <pc:chgData name="Steve Hirscher" userId="24953bcf55f53583" providerId="LiveId" clId="{87820817-1DE1-4026-B867-118994986774}" dt="2019-10-30T16:05:03.538" v="5" actId="20577"/>
        <pc:sldMkLst>
          <pc:docMk/>
          <pc:sldMk cId="3478061020" sldId="471"/>
        </pc:sldMkLst>
      </pc:sldChg>
      <pc:sldChg chg="modNotesTx">
        <pc:chgData name="Steve Hirscher" userId="24953bcf55f53583" providerId="LiveId" clId="{87820817-1DE1-4026-B867-118994986774}" dt="2019-10-30T16:06:10.965" v="35" actId="20577"/>
        <pc:sldMkLst>
          <pc:docMk/>
          <pc:sldMk cId="3967851466" sldId="529"/>
        </pc:sldMkLst>
      </pc:sldChg>
      <pc:sldChg chg="del">
        <pc:chgData name="Steve Hirscher" userId="24953bcf55f53583" providerId="LiveId" clId="{87820817-1DE1-4026-B867-118994986774}" dt="2019-10-30T16:07:36.361" v="88" actId="2696"/>
        <pc:sldMkLst>
          <pc:docMk/>
          <pc:sldMk cId="3736468031" sldId="53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CABCA-08B1-3E48-8C77-9A2CE5EE6722}" type="datetimeFigureOut">
              <a:rPr lang="en-US" smtClean="0"/>
              <a:t>10/30/2019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EB82B-1BD5-114E-8C08-48E7E9F151F0}" type="slidenum">
              <a:rPr lang="en-US" smtClean="0"/>
              <a:t>‹#›</a:t>
            </a:fld>
            <a:endParaRPr lang="en-US"/>
          </a:p>
        </p:txBody>
      </p:sp>
    </p:spTree>
    <p:extLst>
      <p:ext uri="{BB962C8B-B14F-4D97-AF65-F5344CB8AC3E}">
        <p14:creationId xmlns:p14="http://schemas.microsoft.com/office/powerpoint/2010/main" val="2917822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cristina_gottardi?utm_source=unsplash&amp;utm_medium=referral&amp;utm_content=creditCopyTex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yiranding?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kanereinholdtsen?utm_source=unsplash&amp;utm_medium=referral&amp;utm_content=creditCopyText"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unsplash.com/photos/LETdkk7wHQk" TargetMode="External"/><Relationship Id="rId4" Type="http://schemas.openxmlformats.org/officeDocument/2006/relationships/hyperlink" Target="https://unsplash.com/s/photos/microphone?utm_source=unsplash&amp;utm_medium=referral&amp;utm_content=creditCopyTex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azure.microsoft.com/en-us/pricing/calculato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273d31c33_4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273d31c33_4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5273d31c33_4_2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talk about abstracting services</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12</a:t>
            </a:fld>
            <a:endParaRPr lang="en-US"/>
          </a:p>
        </p:txBody>
      </p:sp>
    </p:spTree>
    <p:extLst>
      <p:ext uri="{BB962C8B-B14F-4D97-AF65-F5344CB8AC3E}">
        <p14:creationId xmlns:p14="http://schemas.microsoft.com/office/powerpoint/2010/main" val="333750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button pushing</a:t>
            </a:r>
            <a:endParaRPr lang="en-US" baseline="0" dirty="0"/>
          </a:p>
          <a:p>
            <a:r>
              <a:rPr lang="en-US" baseline="0" dirty="0"/>
              <a:t>Put in a ticket and wait for someone to push buttons</a:t>
            </a:r>
          </a:p>
          <a:p>
            <a:endParaRPr lang="en-US" baseline="0" dirty="0"/>
          </a:p>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Cristina </a:t>
            </a:r>
            <a:r>
              <a:rPr lang="en-US" sz="1200" b="0" i="0" kern="1200" dirty="0" err="1">
                <a:solidFill>
                  <a:schemeClr val="tx1"/>
                </a:solidFill>
                <a:effectLst/>
                <a:latin typeface="+mn-lt"/>
                <a:ea typeface="+mn-ea"/>
                <a:cs typeface="+mn-cs"/>
                <a:hlinkClick r:id="rId3"/>
              </a:rPr>
              <a:t>Gottardi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13</a:t>
            </a:fld>
            <a:endParaRPr lang="en-US"/>
          </a:p>
        </p:txBody>
      </p:sp>
    </p:spTree>
    <p:extLst>
      <p:ext uri="{BB962C8B-B14F-4D97-AF65-F5344CB8AC3E}">
        <p14:creationId xmlns:p14="http://schemas.microsoft.com/office/powerpoint/2010/main" val="3482674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 use code to manage infrastructure,</a:t>
            </a:r>
            <a:r>
              <a:rPr lang="en-US" baseline="0" dirty="0"/>
              <a:t> everything gets faster</a:t>
            </a:r>
          </a:p>
          <a:p>
            <a:endParaRPr lang="en-US" baseline="0" dirty="0"/>
          </a:p>
          <a:p>
            <a:r>
              <a:rPr lang="en-US" baseline="0" dirty="0"/>
              <a:t>Both on </a:t>
            </a:r>
            <a:r>
              <a:rPr lang="en-US" baseline="0" dirty="0" err="1"/>
              <a:t>prem</a:t>
            </a:r>
            <a:r>
              <a:rPr lang="en-US" baseline="0" dirty="0"/>
              <a:t> tools and cloud providers do this</a:t>
            </a:r>
          </a:p>
          <a:p>
            <a:endParaRPr lang="en-US" baseline="0" dirty="0"/>
          </a:p>
          <a:p>
            <a:r>
              <a:rPr lang="en-US" baseline="0" dirty="0"/>
              <a:t>--- in a lot of ways this approach was pioneered by Amazon</a:t>
            </a:r>
          </a:p>
          <a:p>
            <a:r>
              <a:rPr lang="en-US" baseline="0" dirty="0"/>
              <a:t>-- Mention the </a:t>
            </a:r>
            <a:r>
              <a:rPr lang="en-US" baseline="0" dirty="0" err="1"/>
              <a:t>Yegge</a:t>
            </a:r>
            <a:r>
              <a:rPr lang="en-US" baseline="0" dirty="0"/>
              <a:t> Platform Rant</a:t>
            </a:r>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14</a:t>
            </a:fld>
            <a:endParaRPr lang="en-US"/>
          </a:p>
        </p:txBody>
      </p:sp>
    </p:spTree>
    <p:extLst>
      <p:ext uri="{BB962C8B-B14F-4D97-AF65-F5344CB8AC3E}">
        <p14:creationId xmlns:p14="http://schemas.microsoft.com/office/powerpoint/2010/main" val="1292454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teams can summon</a:t>
            </a:r>
            <a:r>
              <a:rPr lang="en-US" baseline="0" dirty="0"/>
              <a:t> their own resources, we can all go way faster. </a:t>
            </a:r>
          </a:p>
          <a:p>
            <a:endParaRPr lang="en-US" baseline="0" dirty="0"/>
          </a:p>
          <a:p>
            <a:r>
              <a:rPr lang="en-US" baseline="0" dirty="0"/>
              <a:t>Yes that’s a vending machine that delivers computers</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15</a:t>
            </a:fld>
            <a:endParaRPr lang="en-US"/>
          </a:p>
        </p:txBody>
      </p:sp>
    </p:spTree>
    <p:extLst>
      <p:ext uri="{BB962C8B-B14F-4D97-AF65-F5344CB8AC3E}">
        <p14:creationId xmlns:p14="http://schemas.microsoft.com/office/powerpoint/2010/main" val="4035878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API</a:t>
            </a:r>
            <a:r>
              <a:rPr lang="en-US" baseline="0" dirty="0"/>
              <a:t>s and Self Service with managed infrastructure and you can use that to create elastic workloads</a:t>
            </a:r>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16</a:t>
            </a:fld>
            <a:endParaRPr lang="en-US"/>
          </a:p>
        </p:txBody>
      </p:sp>
    </p:spTree>
    <p:extLst>
      <p:ext uri="{BB962C8B-B14F-4D97-AF65-F5344CB8AC3E}">
        <p14:creationId xmlns:p14="http://schemas.microsoft.com/office/powerpoint/2010/main" val="3514574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different types of hosting models</a:t>
            </a:r>
            <a:r>
              <a:rPr lang="en-US" baseline="0" dirty="0"/>
              <a:t> stack up.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17</a:t>
            </a:fld>
            <a:endParaRPr lang="en-US"/>
          </a:p>
        </p:txBody>
      </p:sp>
    </p:spTree>
    <p:extLst>
      <p:ext uri="{BB962C8B-B14F-4D97-AF65-F5344CB8AC3E}">
        <p14:creationId xmlns:p14="http://schemas.microsoft.com/office/powerpoint/2010/main" val="3927383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18</a:t>
            </a:fld>
            <a:endParaRPr lang="en-US"/>
          </a:p>
        </p:txBody>
      </p:sp>
    </p:spTree>
    <p:extLst>
      <p:ext uri="{BB962C8B-B14F-4D97-AF65-F5344CB8AC3E}">
        <p14:creationId xmlns:p14="http://schemas.microsoft.com/office/powerpoint/2010/main" val="2175586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about what the cloud is or</a:t>
            </a:r>
            <a:r>
              <a:rPr lang="en-US" baseline="0" dirty="0"/>
              <a:t> what it can do for you?</a:t>
            </a: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19</a:t>
            </a:fld>
            <a:endParaRPr lang="en-US"/>
          </a:p>
        </p:txBody>
      </p:sp>
    </p:spTree>
    <p:extLst>
      <p:ext uri="{BB962C8B-B14F-4D97-AF65-F5344CB8AC3E}">
        <p14:creationId xmlns:p14="http://schemas.microsoft.com/office/powerpoint/2010/main" val="2856022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20</a:t>
            </a:fld>
            <a:endParaRPr lang="en-US"/>
          </a:p>
        </p:txBody>
      </p:sp>
    </p:spTree>
    <p:extLst>
      <p:ext uri="{BB962C8B-B14F-4D97-AF65-F5344CB8AC3E}">
        <p14:creationId xmlns:p14="http://schemas.microsoft.com/office/powerpoint/2010/main" val="75700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pPr lvl="0">
              <a:spcBef>
                <a:spcPts val="1000"/>
              </a:spcBef>
            </a:pPr>
            <a:r>
              <a:rPr lang="en-US" sz="2400" baseline="0" dirty="0"/>
              <a:t>             </a:t>
            </a:r>
            <a:r>
              <a:rPr lang="en-US" sz="2400" dirty="0"/>
              <a:t>How “the cloud” Effects You</a:t>
            </a:r>
          </a:p>
          <a:p>
            <a:pPr lvl="2" rtl="0" fontAlgn="base"/>
            <a:r>
              <a:rPr lang="en-US" sz="1200" b="0" i="0" u="none" strike="noStrike" kern="1200" dirty="0">
                <a:solidFill>
                  <a:schemeClr val="tx1"/>
                </a:solidFill>
                <a:effectLst/>
                <a:latin typeface="+mn-lt"/>
                <a:ea typeface="+mn-ea"/>
                <a:cs typeface="+mn-cs"/>
              </a:rPr>
              <a:t>It’s just an evolution of the various data center model</a:t>
            </a:r>
          </a:p>
          <a:p>
            <a:pPr lvl="2" rtl="0" fontAlgn="base"/>
            <a:r>
              <a:rPr lang="en-US" sz="1200" b="0" i="0" u="none" strike="noStrike" kern="1200" dirty="0">
                <a:solidFill>
                  <a:schemeClr val="tx1"/>
                </a:solidFill>
                <a:effectLst/>
                <a:latin typeface="+mn-lt"/>
                <a:ea typeface="+mn-ea"/>
                <a:cs typeface="+mn-cs"/>
              </a:rPr>
              <a:t>What are the benefits</a:t>
            </a:r>
          </a:p>
          <a:p>
            <a:pPr lvl="1" rtl="0" fontAlgn="base"/>
            <a:r>
              <a:rPr lang="en-US" sz="1200" b="0" i="0" u="none" strike="noStrike" kern="1200" dirty="0">
                <a:solidFill>
                  <a:schemeClr val="tx1"/>
                </a:solidFill>
                <a:effectLst/>
                <a:latin typeface="+mn-lt"/>
                <a:ea typeface="+mn-ea"/>
                <a:cs typeface="+mn-cs"/>
              </a:rPr>
              <a:t>Remove Barriers</a:t>
            </a:r>
          </a:p>
          <a:p>
            <a:pPr lvl="2" rtl="0" fontAlgn="base"/>
            <a:r>
              <a:rPr lang="en-US" sz="1200" b="0" i="0" u="none" strike="noStrike" kern="1200" dirty="0">
                <a:solidFill>
                  <a:schemeClr val="tx1"/>
                </a:solidFill>
                <a:effectLst/>
                <a:latin typeface="+mn-lt"/>
                <a:ea typeface="+mn-ea"/>
                <a:cs typeface="+mn-cs"/>
              </a:rPr>
              <a:t>Manage costs in the cloud</a:t>
            </a:r>
          </a:p>
          <a:p>
            <a:pPr lvl="2" rtl="0" fontAlgn="base"/>
            <a:r>
              <a:rPr lang="en-US" sz="1200" b="0" i="0" u="none" strike="noStrike" kern="1200" dirty="0">
                <a:solidFill>
                  <a:schemeClr val="tx1"/>
                </a:solidFill>
                <a:effectLst/>
                <a:latin typeface="+mn-lt"/>
                <a:ea typeface="+mn-ea"/>
                <a:cs typeface="+mn-cs"/>
              </a:rPr>
              <a:t>Explain the potential pitfalls of the cloud and how to mitigate them</a:t>
            </a:r>
          </a:p>
          <a:p>
            <a:pPr lvl="2" rtl="0" fontAlgn="base"/>
            <a:r>
              <a:rPr lang="en-US" sz="1200" b="0" i="0" u="none" strike="noStrike" kern="1200" dirty="0">
                <a:solidFill>
                  <a:schemeClr val="tx1"/>
                </a:solidFill>
                <a:effectLst/>
                <a:latin typeface="+mn-lt"/>
                <a:ea typeface="+mn-ea"/>
                <a:cs typeface="+mn-cs"/>
              </a:rPr>
              <a:t>How to be compliant in the cloud</a:t>
            </a:r>
          </a:p>
          <a:p>
            <a:pPr lvl="1" rtl="0" fontAlgn="base"/>
            <a:r>
              <a:rPr lang="en-US" sz="1200" b="0" i="0" u="none" strike="noStrike" kern="1200" dirty="0">
                <a:solidFill>
                  <a:schemeClr val="tx1"/>
                </a:solidFill>
                <a:effectLst/>
                <a:latin typeface="+mn-lt"/>
                <a:ea typeface="+mn-ea"/>
                <a:cs typeface="+mn-cs"/>
              </a:rPr>
              <a:t>Inspire your cloud journey</a:t>
            </a:r>
          </a:p>
          <a:p>
            <a:pPr lvl="2" rtl="0" fontAlgn="base"/>
            <a:r>
              <a:rPr lang="en-US" sz="1200" b="0" i="0" u="none" strike="noStrike" kern="1200" dirty="0">
                <a:solidFill>
                  <a:schemeClr val="tx1"/>
                </a:solidFill>
                <a:effectLst/>
                <a:latin typeface="+mn-lt"/>
                <a:ea typeface="+mn-ea"/>
                <a:cs typeface="+mn-cs"/>
              </a:rPr>
              <a:t>Provide strategies for cloud adoption</a:t>
            </a:r>
          </a:p>
          <a:p>
            <a:pPr lvl="2" rtl="0" fontAlgn="base"/>
            <a:r>
              <a:rPr lang="en-US" sz="1200" b="0" i="0" u="none" strike="noStrike" kern="1200" dirty="0">
                <a:solidFill>
                  <a:schemeClr val="tx1"/>
                </a:solidFill>
                <a:effectLst/>
                <a:latin typeface="+mn-lt"/>
                <a:ea typeface="+mn-ea"/>
                <a:cs typeface="+mn-cs"/>
              </a:rPr>
              <a:t>Give some concrete examples of cloud adoption</a:t>
            </a:r>
          </a:p>
          <a:p>
            <a:pPr lvl="2" rtl="0" fontAlgn="base"/>
            <a:r>
              <a:rPr lang="en-US" sz="1200" b="0" i="0" u="none" strike="noStrike" kern="1200" dirty="0">
                <a:solidFill>
                  <a:schemeClr val="tx1"/>
                </a:solidFill>
                <a:effectLst/>
                <a:latin typeface="+mn-lt"/>
                <a:ea typeface="+mn-ea"/>
                <a:cs typeface="+mn-cs"/>
              </a:rPr>
              <a:t>Enumerate the resources available to you at CUNA</a:t>
            </a:r>
          </a:p>
          <a:p>
            <a:pPr lvl="2" rtl="0" fontAlgn="base"/>
            <a:r>
              <a:rPr lang="en-US" sz="1200" b="0" i="0" u="none" strike="noStrike" kern="1200" dirty="0">
                <a:solidFill>
                  <a:schemeClr val="tx1"/>
                </a:solidFill>
                <a:effectLst/>
                <a:latin typeface="+mn-lt"/>
                <a:ea typeface="+mn-ea"/>
                <a:cs typeface="+mn-cs"/>
              </a:rPr>
              <a:t>CUNA cloud adoption timeline</a:t>
            </a:r>
          </a:p>
          <a:p>
            <a:endParaRPr lang="en-US" dirty="0"/>
          </a:p>
          <a:p>
            <a:endParaRPr lang="en-US" dirty="0"/>
          </a:p>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Yiran</a:t>
            </a:r>
            <a:r>
              <a:rPr lang="en-US" sz="1200" b="0" i="0" kern="1200" dirty="0">
                <a:solidFill>
                  <a:schemeClr val="tx1"/>
                </a:solidFill>
                <a:effectLst/>
                <a:latin typeface="+mn-lt"/>
                <a:ea typeface="+mn-ea"/>
                <a:cs typeface="+mn-cs"/>
                <a:hlinkClick r:id="rId3"/>
              </a:rPr>
              <a:t> Ding</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3</a:t>
            </a:fld>
            <a:endParaRPr lang="en-US"/>
          </a:p>
        </p:txBody>
      </p:sp>
    </p:spTree>
    <p:extLst>
      <p:ext uri="{BB962C8B-B14F-4D97-AF65-F5344CB8AC3E}">
        <p14:creationId xmlns:p14="http://schemas.microsoft.com/office/powerpoint/2010/main" val="486646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21</a:t>
            </a:fld>
            <a:endParaRPr lang="en-US"/>
          </a:p>
        </p:txBody>
      </p:sp>
    </p:spTree>
    <p:extLst>
      <p:ext uri="{BB962C8B-B14F-4D97-AF65-F5344CB8AC3E}">
        <p14:creationId xmlns:p14="http://schemas.microsoft.com/office/powerpoint/2010/main" val="355238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22</a:t>
            </a:fld>
            <a:endParaRPr lang="en-US"/>
          </a:p>
        </p:txBody>
      </p:sp>
    </p:spTree>
    <p:extLst>
      <p:ext uri="{BB962C8B-B14F-4D97-AF65-F5344CB8AC3E}">
        <p14:creationId xmlns:p14="http://schemas.microsoft.com/office/powerpoint/2010/main" val="2553779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9D3EB82B-1BD5-114E-8C08-48E7E9F151F0}" type="slidenum">
              <a:rPr lang="en-US" smtClean="0"/>
              <a:t>23</a:t>
            </a:fld>
            <a:endParaRPr lang="en-US"/>
          </a:p>
        </p:txBody>
      </p:sp>
    </p:spTree>
    <p:extLst>
      <p:ext uri="{BB962C8B-B14F-4D97-AF65-F5344CB8AC3E}">
        <p14:creationId xmlns:p14="http://schemas.microsoft.com/office/powerpoint/2010/main" val="2362866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24</a:t>
            </a:fld>
            <a:endParaRPr lang="en-US"/>
          </a:p>
        </p:txBody>
      </p:sp>
    </p:spTree>
    <p:extLst>
      <p:ext uri="{BB962C8B-B14F-4D97-AF65-F5344CB8AC3E}">
        <p14:creationId xmlns:p14="http://schemas.microsoft.com/office/powerpoint/2010/main" val="777921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25</a:t>
            </a:fld>
            <a:endParaRPr lang="en-US"/>
          </a:p>
        </p:txBody>
      </p:sp>
    </p:spTree>
    <p:extLst>
      <p:ext uri="{BB962C8B-B14F-4D97-AF65-F5344CB8AC3E}">
        <p14:creationId xmlns:p14="http://schemas.microsoft.com/office/powerpoint/2010/main" val="111695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3998A67-15CC-4A2F-A117-18A82EDFDBFD}"/>
              </a:ext>
            </a:extLst>
          </p:cNvPr>
          <p:cNvSpPr>
            <a:spLocks noGrp="1"/>
          </p:cNvSpPr>
          <p:nvPr>
            <p:ph type="body" idx="1"/>
          </p:nvPr>
        </p:nvSpPr>
        <p:spPr/>
        <p:txBody>
          <a:bodyPr/>
          <a:lstStyle/>
          <a:p>
            <a:r>
              <a:rPr lang="en-US" dirty="0"/>
              <a:t>Demand in this case could be measured by number of users, CPU/memory/network traffic/</a:t>
            </a:r>
            <a:r>
              <a:rPr lang="en-US" dirty="0" err="1"/>
              <a:t>etc</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provision for what you think you may be the *peak* load</a:t>
            </a:r>
          </a:p>
        </p:txBody>
      </p:sp>
      <p:sp>
        <p:nvSpPr>
          <p:cNvPr id="4" name="Slide Number Placeholder 3"/>
          <p:cNvSpPr>
            <a:spLocks noGrp="1"/>
          </p:cNvSpPr>
          <p:nvPr>
            <p:ph type="sldNum" sz="quarter" idx="5"/>
          </p:nvPr>
        </p:nvSpPr>
        <p:spPr/>
        <p:txBody>
          <a:bodyPr/>
          <a:lstStyle/>
          <a:p>
            <a:fld id="{9D3EB82B-1BD5-114E-8C08-48E7E9F151F0}" type="slidenum">
              <a:rPr lang="en-US" smtClean="0"/>
              <a:t>27</a:t>
            </a:fld>
            <a:endParaRPr lang="en-US"/>
          </a:p>
        </p:txBody>
      </p:sp>
    </p:spTree>
    <p:extLst>
      <p:ext uri="{BB962C8B-B14F-4D97-AF65-F5344CB8AC3E}">
        <p14:creationId xmlns:p14="http://schemas.microsoft.com/office/powerpoint/2010/main" val="1605807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29</a:t>
            </a:fld>
            <a:endParaRPr lang="en-US"/>
          </a:p>
        </p:txBody>
      </p:sp>
    </p:spTree>
    <p:extLst>
      <p:ext uri="{BB962C8B-B14F-4D97-AF65-F5344CB8AC3E}">
        <p14:creationId xmlns:p14="http://schemas.microsoft.com/office/powerpoint/2010/main" val="912158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30</a:t>
            </a:fld>
            <a:endParaRPr lang="en-US"/>
          </a:p>
        </p:txBody>
      </p:sp>
    </p:spTree>
    <p:extLst>
      <p:ext uri="{BB962C8B-B14F-4D97-AF65-F5344CB8AC3E}">
        <p14:creationId xmlns:p14="http://schemas.microsoft.com/office/powerpoint/2010/main" val="4247084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Iterate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Think of how you work with your application code in an agile environment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a:t>You have an emphasis on getting things into production and experimenting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a:t>Build in small increments, verify, adjust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How many times has something passed all tests but app fails in production because of config differences?</a:t>
            </a:r>
          </a:p>
        </p:txBody>
      </p:sp>
      <p:sp>
        <p:nvSpPr>
          <p:cNvPr id="4" name="Slide Number Placeholder 3"/>
          <p:cNvSpPr>
            <a:spLocks noGrp="1"/>
          </p:cNvSpPr>
          <p:nvPr>
            <p:ph type="sldNum" sz="quarter" idx="5"/>
          </p:nvPr>
        </p:nvSpPr>
        <p:spPr/>
        <p:txBody>
          <a:bodyPr/>
          <a:lstStyle/>
          <a:p>
            <a:fld id="{9D3EB82B-1BD5-114E-8C08-48E7E9F151F0}" type="slidenum">
              <a:rPr lang="en-US" smtClean="0"/>
              <a:t>31</a:t>
            </a:fld>
            <a:endParaRPr lang="en-US"/>
          </a:p>
        </p:txBody>
      </p:sp>
    </p:spTree>
    <p:extLst>
      <p:ext uri="{BB962C8B-B14F-4D97-AF65-F5344CB8AC3E}">
        <p14:creationId xmlns:p14="http://schemas.microsoft.com/office/powerpoint/2010/main" val="97902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Kane </a:t>
            </a:r>
            <a:r>
              <a:rPr lang="en-US" sz="1200" b="0" i="0" kern="1200" dirty="0" err="1">
                <a:solidFill>
                  <a:schemeClr val="tx1"/>
                </a:solidFill>
                <a:effectLst/>
                <a:latin typeface="+mn-lt"/>
                <a:ea typeface="+mn-ea"/>
                <a:cs typeface="+mn-cs"/>
                <a:hlinkClick r:id="rId3"/>
              </a:rPr>
              <a:t>Reinholdtsen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hlinkClick r:id="rId5"/>
              </a:rPr>
              <a:t>https://unsplash.com/photos/LETdkk7wHQk</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4</a:t>
            </a:fld>
            <a:endParaRPr lang="en-US"/>
          </a:p>
        </p:txBody>
      </p:sp>
    </p:spTree>
    <p:extLst>
      <p:ext uri="{BB962C8B-B14F-4D97-AF65-F5344CB8AC3E}">
        <p14:creationId xmlns:p14="http://schemas.microsoft.com/office/powerpoint/2010/main" val="30370279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traditional on-premise world the slow pace gave time for people to think through what they were doing and catch mistakes</a:t>
            </a:r>
          </a:p>
          <a:p>
            <a:r>
              <a:rPr lang="en-US" dirty="0"/>
              <a:t>You have to be prepared to fix things faster too</a:t>
            </a:r>
          </a:p>
          <a:p>
            <a:r>
              <a:rPr lang="en-US" dirty="0"/>
              <a:t>This is where that cloud mindset shift comes into play…</a:t>
            </a:r>
          </a:p>
        </p:txBody>
      </p:sp>
      <p:sp>
        <p:nvSpPr>
          <p:cNvPr id="4" name="Slide Number Placeholder 3"/>
          <p:cNvSpPr>
            <a:spLocks noGrp="1"/>
          </p:cNvSpPr>
          <p:nvPr>
            <p:ph type="sldNum" sz="quarter" idx="5"/>
          </p:nvPr>
        </p:nvSpPr>
        <p:spPr/>
        <p:txBody>
          <a:bodyPr/>
          <a:lstStyle/>
          <a:p>
            <a:fld id="{9D3EB82B-1BD5-114E-8C08-48E7E9F151F0}" type="slidenum">
              <a:rPr lang="en-US" smtClean="0"/>
              <a:t>32</a:t>
            </a:fld>
            <a:endParaRPr lang="en-US"/>
          </a:p>
        </p:txBody>
      </p:sp>
    </p:spTree>
    <p:extLst>
      <p:ext uri="{BB962C8B-B14F-4D97-AF65-F5344CB8AC3E}">
        <p14:creationId xmlns:p14="http://schemas.microsoft.com/office/powerpoint/2010/main" val="261121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it is possible to make errors quicker, but it’s possible to fix things quicker</a:t>
            </a:r>
          </a:p>
          <a:p>
            <a:r>
              <a:rPr lang="en-US" dirty="0"/>
              <a:t>Use the power of programmatic infrastructure to completely mitigate the risk</a:t>
            </a:r>
          </a:p>
          <a:p>
            <a:r>
              <a:rPr lang="en-US" dirty="0"/>
              <a:t>With IAC you can also automate the inspection and remediation or common errors</a:t>
            </a:r>
          </a:p>
          <a:p>
            <a:r>
              <a:rPr lang="en-US" dirty="0"/>
              <a:t>May have heard the term guardrails used before</a:t>
            </a:r>
          </a:p>
          <a:p>
            <a:r>
              <a:rPr lang="en-US" dirty="0"/>
              <a:t>- This is exactly what the Tiger and Titan teams are doing for you</a:t>
            </a:r>
          </a:p>
        </p:txBody>
      </p:sp>
      <p:sp>
        <p:nvSpPr>
          <p:cNvPr id="4" name="Slide Number Placeholder 3"/>
          <p:cNvSpPr>
            <a:spLocks noGrp="1"/>
          </p:cNvSpPr>
          <p:nvPr>
            <p:ph type="sldNum" sz="quarter" idx="5"/>
          </p:nvPr>
        </p:nvSpPr>
        <p:spPr/>
        <p:txBody>
          <a:bodyPr/>
          <a:lstStyle/>
          <a:p>
            <a:fld id="{9D3EB82B-1BD5-114E-8C08-48E7E9F151F0}" type="slidenum">
              <a:rPr lang="en-US" smtClean="0"/>
              <a:t>33</a:t>
            </a:fld>
            <a:endParaRPr lang="en-US"/>
          </a:p>
        </p:txBody>
      </p:sp>
    </p:spTree>
    <p:extLst>
      <p:ext uri="{BB962C8B-B14F-4D97-AF65-F5344CB8AC3E}">
        <p14:creationId xmlns:p14="http://schemas.microsoft.com/office/powerpoint/2010/main" val="1707835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34</a:t>
            </a:fld>
            <a:endParaRPr lang="en-US"/>
          </a:p>
        </p:txBody>
      </p:sp>
    </p:spTree>
    <p:extLst>
      <p:ext uri="{BB962C8B-B14F-4D97-AF65-F5344CB8AC3E}">
        <p14:creationId xmlns:p14="http://schemas.microsoft.com/office/powerpoint/2010/main" val="3728097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35</a:t>
            </a:fld>
            <a:endParaRPr lang="en-US"/>
          </a:p>
        </p:txBody>
      </p:sp>
    </p:spTree>
    <p:extLst>
      <p:ext uri="{BB962C8B-B14F-4D97-AF65-F5344CB8AC3E}">
        <p14:creationId xmlns:p14="http://schemas.microsoft.com/office/powerpoint/2010/main" val="3870726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2242b1176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2242b1176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You find defects traditionally in later testing phases</a:t>
            </a:r>
          </a:p>
          <a:p>
            <a:pPr marL="0" lvl="0" indent="0" algn="l" rtl="0">
              <a:spcBef>
                <a:spcPts val="0"/>
              </a:spcBef>
              <a:spcAft>
                <a:spcPts val="0"/>
              </a:spcAft>
              <a:buNone/>
            </a:pPr>
            <a:r>
              <a:rPr lang="en-US" dirty="0"/>
              <a:t>- Security issues</a:t>
            </a:r>
          </a:p>
          <a:p>
            <a:pPr marL="0" lvl="0" indent="0" algn="l" rtl="0">
              <a:spcBef>
                <a:spcPts val="0"/>
              </a:spcBef>
              <a:spcAft>
                <a:spcPts val="0"/>
              </a:spcAft>
              <a:buNone/>
            </a:pPr>
            <a:r>
              <a:rPr lang="en-US" dirty="0"/>
              <a:t>- Performance problems</a:t>
            </a:r>
          </a:p>
          <a:p>
            <a:pPr marL="0" lvl="0" indent="0" algn="l" rtl="0">
              <a:spcBef>
                <a:spcPts val="0"/>
              </a:spcBef>
              <a:spcAft>
                <a:spcPts val="0"/>
              </a:spcAft>
              <a:buNone/>
            </a:pPr>
            <a:r>
              <a:rPr lang="en-US" dirty="0"/>
              <a:t>Find them early during your automated testing or setup instead of in production where it’s too late</a:t>
            </a:r>
          </a:p>
          <a:p>
            <a:pPr marL="0" lvl="0" indent="0" algn="l" rtl="0">
              <a:spcBef>
                <a:spcPts val="0"/>
              </a:spcBef>
              <a:spcAft>
                <a:spcPts val="0"/>
              </a:spcAft>
              <a:buNone/>
            </a:pPr>
            <a:endParaRPr dirty="0"/>
          </a:p>
        </p:txBody>
      </p:sp>
      <p:sp>
        <p:nvSpPr>
          <p:cNvPr id="537" name="Google Shape;537;g52242b1176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2032088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37</a:t>
            </a:fld>
            <a:endParaRPr lang="en-US"/>
          </a:p>
        </p:txBody>
      </p:sp>
    </p:spTree>
    <p:extLst>
      <p:ext uri="{BB962C8B-B14F-4D97-AF65-F5344CB8AC3E}">
        <p14:creationId xmlns:p14="http://schemas.microsoft.com/office/powerpoint/2010/main" val="3576059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38</a:t>
            </a:fld>
            <a:endParaRPr lang="en-US"/>
          </a:p>
        </p:txBody>
      </p:sp>
    </p:spTree>
    <p:extLst>
      <p:ext uri="{BB962C8B-B14F-4D97-AF65-F5344CB8AC3E}">
        <p14:creationId xmlns:p14="http://schemas.microsoft.com/office/powerpoint/2010/main" val="182421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Experiment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It’s like an enabler team constantly working for free</a:t>
            </a:r>
          </a:p>
        </p:txBody>
      </p:sp>
      <p:sp>
        <p:nvSpPr>
          <p:cNvPr id="4" name="Slide Number Placeholder 3"/>
          <p:cNvSpPr>
            <a:spLocks noGrp="1"/>
          </p:cNvSpPr>
          <p:nvPr>
            <p:ph type="sldNum" sz="quarter" idx="5"/>
          </p:nvPr>
        </p:nvSpPr>
        <p:spPr/>
        <p:txBody>
          <a:bodyPr/>
          <a:lstStyle/>
          <a:p>
            <a:fld id="{9D3EB82B-1BD5-114E-8C08-48E7E9F151F0}" type="slidenum">
              <a:rPr lang="en-US" smtClean="0"/>
              <a:t>39</a:t>
            </a:fld>
            <a:endParaRPr lang="en-US"/>
          </a:p>
        </p:txBody>
      </p:sp>
    </p:spTree>
    <p:extLst>
      <p:ext uri="{BB962C8B-B14F-4D97-AF65-F5344CB8AC3E}">
        <p14:creationId xmlns:p14="http://schemas.microsoft.com/office/powerpoint/2010/main" val="2701007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 more creating an application that sits static for 15 years with no changes because it’s stable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Have to make small updates – when there are minor version updates to services make the upgrade 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Don’t wait for major releases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9D3EB82B-1BD5-114E-8C08-48E7E9F151F0}" type="slidenum">
              <a:rPr lang="en-US" smtClean="0"/>
              <a:t>40</a:t>
            </a:fld>
            <a:endParaRPr lang="en-US"/>
          </a:p>
        </p:txBody>
      </p:sp>
    </p:spTree>
    <p:extLst>
      <p:ext uri="{BB962C8B-B14F-4D97-AF65-F5344CB8AC3E}">
        <p14:creationId xmlns:p14="http://schemas.microsoft.com/office/powerpoint/2010/main" val="973184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41</a:t>
            </a:fld>
            <a:endParaRPr lang="en-US"/>
          </a:p>
        </p:txBody>
      </p:sp>
    </p:spTree>
    <p:extLst>
      <p:ext uri="{BB962C8B-B14F-4D97-AF65-F5344CB8AC3E}">
        <p14:creationId xmlns:p14="http://schemas.microsoft.com/office/powerpoint/2010/main" val="1712443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term</a:t>
            </a:r>
            <a:r>
              <a:rPr lang="en-US" baseline="0" dirty="0"/>
              <a:t> is widely abused. </a:t>
            </a:r>
          </a:p>
          <a:p>
            <a:r>
              <a:rPr lang="en-US" baseline="0" dirty="0"/>
              <a:t>Discussion: What does it mean to you? </a:t>
            </a:r>
          </a:p>
          <a:p>
            <a:endParaRPr lang="en-US" baseline="0" dirty="0"/>
          </a:p>
          <a:p>
            <a:r>
              <a:rPr lang="en-US" baseline="0" dirty="0"/>
              <a:t>Goals: </a:t>
            </a:r>
          </a:p>
          <a:p>
            <a:r>
              <a:rPr lang="en-US" baseline="0" dirty="0"/>
              <a:t>Public Cloud vs. Private Cloud vs. SaaS services</a:t>
            </a: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5</a:t>
            </a:fld>
            <a:endParaRPr lang="en-US"/>
          </a:p>
        </p:txBody>
      </p:sp>
    </p:spTree>
    <p:extLst>
      <p:ext uri="{BB962C8B-B14F-4D97-AF65-F5344CB8AC3E}">
        <p14:creationId xmlns:p14="http://schemas.microsoft.com/office/powerpoint/2010/main" val="2606209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20A4A8E-0C1F-43D1-9C60-6F415804B853}"/>
              </a:ext>
            </a:extLst>
          </p:cNvPr>
          <p:cNvSpPr>
            <a:spLocks noGrp="1"/>
          </p:cNvSpPr>
          <p:nvPr>
            <p:ph type="body" idx="1"/>
          </p:nvPr>
        </p:nvSpPr>
        <p:spPr/>
        <p:txBody>
          <a:bodyPr/>
          <a:lstStyle/>
          <a:p>
            <a:r>
              <a:rPr lang="en-US" dirty="0"/>
              <a:t>Each dot is a region, each region may have multiple availability zones, each availability zone may be multiple data centers</a:t>
            </a:r>
          </a:p>
          <a:p>
            <a:r>
              <a:rPr lang="en-US" dirty="0"/>
              <a:t>An availability zone means that the data center or data centers are on different internet backbones, different electric grids, different flood planes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 if there is a major outage in a data center, or some area of the country (think the major power outages in 2003 on the east coast)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Once again – ask “why?”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Why does a major internet outage have to take down our system?</a:t>
            </a:r>
          </a:p>
        </p:txBody>
      </p:sp>
      <p:sp>
        <p:nvSpPr>
          <p:cNvPr id="4" name="Slide Number Placeholder 3"/>
          <p:cNvSpPr>
            <a:spLocks noGrp="1"/>
          </p:cNvSpPr>
          <p:nvPr>
            <p:ph type="sldNum" sz="quarter" idx="5"/>
          </p:nvPr>
        </p:nvSpPr>
        <p:spPr/>
        <p:txBody>
          <a:bodyPr/>
          <a:lstStyle/>
          <a:p>
            <a:fld id="{9D3EB82B-1BD5-114E-8C08-48E7E9F151F0}" type="slidenum">
              <a:rPr lang="en-US" smtClean="0"/>
              <a:t>43</a:t>
            </a:fld>
            <a:endParaRPr lang="en-US"/>
          </a:p>
        </p:txBody>
      </p:sp>
    </p:spTree>
    <p:extLst>
      <p:ext uri="{BB962C8B-B14F-4D97-AF65-F5344CB8AC3E}">
        <p14:creationId xmlns:p14="http://schemas.microsoft.com/office/powerpoint/2010/main" val="1509897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reason you have good uptimes in your data center is because your infrastructure people take really good care of your servers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They don’t do that in the cloud – at scale things will always fail so they embrace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44</a:t>
            </a:fld>
            <a:endParaRPr lang="en-US"/>
          </a:p>
        </p:txBody>
      </p:sp>
    </p:spTree>
    <p:extLst>
      <p:ext uri="{BB962C8B-B14F-4D97-AF65-F5344CB8AC3E}">
        <p14:creationId xmlns:p14="http://schemas.microsoft.com/office/powerpoint/2010/main" val="3342824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pets vs farm animals</a:t>
            </a:r>
          </a:p>
          <a:p>
            <a:r>
              <a:rPr lang="en-US" dirty="0"/>
              <a:t>In the old way of doing things, we treat our servers like pets, for example Bob the mail server. If Bob goes down, it’s all hands on deck.</a:t>
            </a:r>
          </a:p>
          <a:p>
            <a:r>
              <a:rPr lang="en-US" dirty="0"/>
              <a:t>In the new way, servers are numbered, like cattle in a herd. When one server goes down, it’s taken out back, shot, and replaced on the line.</a:t>
            </a:r>
          </a:p>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45</a:t>
            </a:fld>
            <a:endParaRPr lang="en-US"/>
          </a:p>
        </p:txBody>
      </p:sp>
    </p:spTree>
    <p:extLst>
      <p:ext uri="{BB962C8B-B14F-4D97-AF65-F5344CB8AC3E}">
        <p14:creationId xmlns:p14="http://schemas.microsoft.com/office/powerpoint/2010/main" val="2113581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46</a:t>
            </a:fld>
            <a:endParaRPr lang="en-US"/>
          </a:p>
        </p:txBody>
      </p:sp>
    </p:spTree>
    <p:extLst>
      <p:ext uri="{BB962C8B-B14F-4D97-AF65-F5344CB8AC3E}">
        <p14:creationId xmlns:p14="http://schemas.microsoft.com/office/powerpoint/2010/main" val="1667556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see us reference this book a lot</a:t>
            </a:r>
          </a:p>
          <a:p>
            <a:endParaRPr lang="en-US" dirty="0"/>
          </a:p>
          <a:p>
            <a:r>
              <a:rPr lang="en-US" b="1" dirty="0"/>
              <a:t>Accelerate attempts to figure out</a:t>
            </a:r>
            <a:r>
              <a:rPr lang="en-US" dirty="0"/>
              <a:t>, objectively through statistical methods, what </a:t>
            </a:r>
            <a:r>
              <a:rPr lang="en-US" b="1" dirty="0"/>
              <a:t>differentiates</a:t>
            </a:r>
            <a:r>
              <a:rPr lang="en-US" dirty="0"/>
              <a:t> high performing organizations from lower performing ones.</a:t>
            </a:r>
          </a:p>
          <a:p>
            <a:r>
              <a:rPr lang="en-US" dirty="0"/>
              <a:t>As part of that they also attempted to </a:t>
            </a:r>
            <a:r>
              <a:rPr lang="en-US" b="1" dirty="0"/>
              <a:t>objectively measure the culture</a:t>
            </a:r>
            <a:r>
              <a:rPr lang="en-US" dirty="0"/>
              <a:t> of organizations on the </a:t>
            </a:r>
            <a:r>
              <a:rPr lang="en-US" dirty="0" err="1"/>
              <a:t>Westrum</a:t>
            </a:r>
            <a:r>
              <a:rPr lang="en-US" dirty="0"/>
              <a:t> Organization Culture scale</a:t>
            </a:r>
          </a:p>
          <a:p>
            <a:r>
              <a:rPr lang="en-US" dirty="0"/>
              <a:t>  which distinguishes between power-oriented and performance-oriented cultures.</a:t>
            </a:r>
          </a:p>
          <a:p>
            <a:endParaRPr lang="en-US" dirty="0"/>
          </a:p>
          <a:p>
            <a:r>
              <a:rPr lang="en-US" dirty="0"/>
              <a:t>Their research showed that by adopting modern </a:t>
            </a:r>
            <a:r>
              <a:rPr lang="en-US" dirty="0" err="1"/>
              <a:t>devops</a:t>
            </a:r>
            <a:r>
              <a:rPr lang="en-US" dirty="0"/>
              <a:t> practices (frequent releases, small iterations, )</a:t>
            </a:r>
          </a:p>
          <a:p>
            <a:r>
              <a:rPr lang="en-US" dirty="0"/>
              <a:t>Companies’ cultures improved and their employee’s were happier</a:t>
            </a:r>
          </a:p>
          <a:p>
            <a:endParaRPr lang="en-US" dirty="0"/>
          </a:p>
          <a:p>
            <a:r>
              <a:rPr lang="en-US" b="1" dirty="0"/>
              <a:t>When developers can quickly gain feedback</a:t>
            </a:r>
            <a:r>
              <a:rPr lang="en-US" dirty="0"/>
              <a:t> and see the results of what they do</a:t>
            </a:r>
          </a:p>
          <a:p>
            <a:r>
              <a:rPr lang="en-US" dirty="0"/>
              <a:t>When they are empowered to solve problems</a:t>
            </a:r>
          </a:p>
          <a:p>
            <a:r>
              <a:rPr lang="en-US" dirty="0"/>
              <a:t>Then they are more engaged at their jobs</a:t>
            </a:r>
          </a:p>
          <a:p>
            <a:endParaRPr lang="en-US" dirty="0"/>
          </a:p>
          <a:p>
            <a:r>
              <a:rPr lang="en-US" dirty="0"/>
              <a:t>So there’s more benefit here than just the technology and I think that’s important to keep in mind</a:t>
            </a:r>
          </a:p>
          <a:p>
            <a:endParaRPr lang="en-US" dirty="0"/>
          </a:p>
          <a:p>
            <a:r>
              <a:rPr lang="en-US" dirty="0"/>
              <a:t>John Shook – Instrumental in changing the culture at the US car manufacturing plant that was the genesis of the Lean manufacturing movement (NUMII)</a:t>
            </a:r>
          </a:p>
        </p:txBody>
      </p:sp>
      <p:sp>
        <p:nvSpPr>
          <p:cNvPr id="4" name="Slide Number Placeholder 3"/>
          <p:cNvSpPr>
            <a:spLocks noGrp="1"/>
          </p:cNvSpPr>
          <p:nvPr>
            <p:ph type="sldNum" sz="quarter" idx="5"/>
          </p:nvPr>
        </p:nvSpPr>
        <p:spPr/>
        <p:txBody>
          <a:bodyPr/>
          <a:lstStyle/>
          <a:p>
            <a:fld id="{9D3EB82B-1BD5-114E-8C08-48E7E9F151F0}" type="slidenum">
              <a:rPr lang="en-US" smtClean="0"/>
              <a:t>47</a:t>
            </a:fld>
            <a:endParaRPr lang="en-US"/>
          </a:p>
        </p:txBody>
      </p:sp>
    </p:spTree>
    <p:extLst>
      <p:ext uri="{BB962C8B-B14F-4D97-AF65-F5344CB8AC3E}">
        <p14:creationId xmlns:p14="http://schemas.microsoft.com/office/powerpoint/2010/main" val="3101684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49</a:t>
            </a:fld>
            <a:endParaRPr lang="en-US"/>
          </a:p>
        </p:txBody>
      </p:sp>
    </p:spTree>
    <p:extLst>
      <p:ext uri="{BB962C8B-B14F-4D97-AF65-F5344CB8AC3E}">
        <p14:creationId xmlns:p14="http://schemas.microsoft.com/office/powerpoint/2010/main" val="2606209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50</a:t>
            </a:fld>
            <a:endParaRPr lang="en-US"/>
          </a:p>
        </p:txBody>
      </p:sp>
    </p:spTree>
    <p:extLst>
      <p:ext uri="{BB962C8B-B14F-4D97-AF65-F5344CB8AC3E}">
        <p14:creationId xmlns:p14="http://schemas.microsoft.com/office/powerpoint/2010/main" val="1104621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take your existing infrastructure</a:t>
            </a:r>
            <a:r>
              <a:rPr lang="en-US" baseline="0" dirty="0"/>
              <a:t> and dropping it into the cloud. </a:t>
            </a:r>
          </a:p>
          <a:p>
            <a:endParaRPr lang="en-US" dirty="0"/>
          </a:p>
          <a:p>
            <a:r>
              <a:rPr lang="en-US" dirty="0"/>
              <a:t>Take</a:t>
            </a:r>
            <a:r>
              <a:rPr lang="en-US" baseline="0" dirty="0"/>
              <a:t> your database server VM and upload it to Azure</a:t>
            </a:r>
          </a:p>
          <a:p>
            <a:endParaRPr lang="en-US" baseline="0" dirty="0"/>
          </a:p>
          <a:p>
            <a:pPr marL="0" indent="0">
              <a:buNone/>
            </a:pPr>
            <a:r>
              <a:rPr lang="en-US" dirty="0"/>
              <a:t>Used with IAAS</a:t>
            </a:r>
          </a:p>
          <a:p>
            <a:pPr marL="171450" indent="-171450">
              <a:buFontTx/>
              <a:buChar char="-"/>
            </a:pPr>
            <a:r>
              <a:rPr lang="en-US" dirty="0"/>
              <a:t>Generally</a:t>
            </a:r>
          </a:p>
          <a:p>
            <a:pPr marL="171450" indent="-171450">
              <a:buFontTx/>
              <a:buChar char="-"/>
            </a:pPr>
            <a:r>
              <a:rPr lang="en-US" dirty="0"/>
              <a:t>Mostly a straight migration</a:t>
            </a:r>
          </a:p>
          <a:p>
            <a:pPr marL="171450" indent="-171450">
              <a:buFontTx/>
              <a:buChar char="-"/>
            </a:pPr>
            <a:endParaRPr lang="en-US" dirty="0"/>
          </a:p>
          <a:p>
            <a:pPr marL="0" indent="0">
              <a:buNone/>
            </a:pPr>
            <a:r>
              <a:rPr lang="en-US" dirty="0"/>
              <a:t>Expensive</a:t>
            </a:r>
          </a:p>
          <a:p>
            <a:pPr marL="0" indent="0">
              <a:buNone/>
            </a:pPr>
            <a:r>
              <a:rPr lang="en-US" dirty="0"/>
              <a:t>- you’re trading your servers for more expensive versions</a:t>
            </a:r>
          </a:p>
          <a:p>
            <a:pPr marL="0" indent="0">
              <a:buNone/>
            </a:pPr>
            <a:endParaRPr lang="en-US" dirty="0"/>
          </a:p>
          <a:p>
            <a:pPr marL="0" indent="0">
              <a:buNone/>
            </a:pPr>
            <a:r>
              <a:rPr lang="en-US" dirty="0"/>
              <a:t>Avoid</a:t>
            </a:r>
          </a:p>
          <a:p>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52</a:t>
            </a:fld>
            <a:endParaRPr lang="en-US"/>
          </a:p>
        </p:txBody>
      </p:sp>
    </p:spTree>
    <p:extLst>
      <p:ext uri="{BB962C8B-B14F-4D97-AF65-F5344CB8AC3E}">
        <p14:creationId xmlns:p14="http://schemas.microsoft.com/office/powerpoint/2010/main" val="328838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Minor refactoring to make applications compatible for cloud production</a:t>
            </a:r>
          </a:p>
          <a:p>
            <a:endParaRPr lang="en-US" dirty="0"/>
          </a:p>
          <a:p>
            <a:r>
              <a:rPr lang="en-US" dirty="0"/>
              <a:t>Not a bad way to get a</a:t>
            </a:r>
            <a:r>
              <a:rPr lang="en-US" baseline="0" dirty="0"/>
              <a:t> somewhat recent application into prod, especially on the </a:t>
            </a:r>
            <a:r>
              <a:rPr lang="en-US" baseline="0" dirty="0" err="1"/>
              <a:t>.net</a:t>
            </a:r>
            <a:r>
              <a:rPr lang="en-US" baseline="0" dirty="0"/>
              <a:t> stack.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a:t>
            </a:r>
            <a:r>
              <a:rPr lang="en-US" baseline="0" dirty="0"/>
              <a:t> Taking an existing .NET application and deploying it to an Azure Web App</a:t>
            </a:r>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53</a:t>
            </a:fld>
            <a:endParaRPr lang="en-US"/>
          </a:p>
        </p:txBody>
      </p:sp>
    </p:spTree>
    <p:extLst>
      <p:ext uri="{BB962C8B-B14F-4D97-AF65-F5344CB8AC3E}">
        <p14:creationId xmlns:p14="http://schemas.microsoft.com/office/powerpoint/2010/main" val="47923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Ownership and Management</a:t>
            </a:r>
          </a:p>
          <a:p>
            <a:r>
              <a:rPr lang="en-US" dirty="0"/>
              <a:t>Who owns the servers?</a:t>
            </a:r>
            <a:r>
              <a:rPr lang="en-US" baseline="0" dirty="0"/>
              <a:t> </a:t>
            </a:r>
          </a:p>
          <a:p>
            <a:r>
              <a:rPr lang="en-US" baseline="0" dirty="0"/>
              <a:t>Who Manages the servers?</a:t>
            </a:r>
            <a:endParaRPr lang="en-US" dirty="0"/>
          </a:p>
          <a:p>
            <a:endParaRPr lang="en-US" dirty="0"/>
          </a:p>
          <a:p>
            <a:endParaRPr lang="en-US" dirty="0"/>
          </a:p>
          <a:p>
            <a:r>
              <a:rPr lang="en-US" dirty="0"/>
              <a:t>Abstraction of Services</a:t>
            </a:r>
          </a:p>
          <a:p>
            <a:r>
              <a:rPr lang="en-US" dirty="0"/>
              <a:t>How do</a:t>
            </a:r>
            <a:r>
              <a:rPr lang="en-US" baseline="0" dirty="0"/>
              <a:t> you access services? </a:t>
            </a:r>
          </a:p>
          <a:p>
            <a:r>
              <a:rPr lang="en-US" baseline="0" dirty="0"/>
              <a:t>Can you do it through an API or scripting tool?</a:t>
            </a:r>
          </a:p>
          <a:p>
            <a:r>
              <a:rPr lang="en-US" baseline="0" dirty="0"/>
              <a:t>Self Service? </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a:t>
            </a:fld>
            <a:endParaRPr lang="en-US"/>
          </a:p>
        </p:txBody>
      </p:sp>
    </p:spTree>
    <p:extLst>
      <p:ext uri="{BB962C8B-B14F-4D97-AF65-F5344CB8AC3E}">
        <p14:creationId xmlns:p14="http://schemas.microsoft.com/office/powerpoint/2010/main" val="23570209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Signifigant refactoring or rebuilding</a:t>
            </a:r>
          </a:p>
          <a:p>
            <a:r>
              <a:rPr lang="en-US" dirty="0"/>
              <a:t>- Generally</a:t>
            </a:r>
            <a:r>
              <a:rPr lang="en-US" baseline="0" dirty="0"/>
              <a:t> doing a rewrite or a signifigant </a:t>
            </a:r>
            <a:r>
              <a:rPr lang="en-US" baseline="0" dirty="0" err="1"/>
              <a:t>replatorming</a:t>
            </a:r>
            <a:endParaRPr lang="en-US" dirty="0"/>
          </a:p>
          <a:p>
            <a:endParaRPr lang="en-US" dirty="0"/>
          </a:p>
          <a:p>
            <a:r>
              <a:rPr lang="en-US" dirty="0"/>
              <a:t>Leverages cloud native features</a:t>
            </a:r>
          </a:p>
          <a:p>
            <a:r>
              <a:rPr lang="en-US" dirty="0"/>
              <a:t>- Since you’re rebuilding,</a:t>
            </a:r>
            <a:r>
              <a:rPr lang="en-US" baseline="0" dirty="0"/>
              <a:t> you can leverage the cloud more</a:t>
            </a:r>
            <a:endParaRPr lang="en-US" dirty="0"/>
          </a:p>
          <a:p>
            <a:endParaRPr lang="en-US" dirty="0"/>
          </a:p>
          <a:p>
            <a:r>
              <a:rPr lang="en-US" dirty="0"/>
              <a:t>Used with Kubernetes, PAAS, etc…</a:t>
            </a:r>
          </a:p>
          <a:p>
            <a:r>
              <a:rPr lang="en-US" dirty="0"/>
              <a:t>- Can use with </a:t>
            </a:r>
          </a:p>
          <a:p>
            <a:endParaRPr lang="en-US" dirty="0"/>
          </a:p>
          <a:p>
            <a:r>
              <a:rPr lang="en-US" dirty="0"/>
              <a:t>Monolith -&gt; </a:t>
            </a:r>
            <a:r>
              <a:rPr lang="en-US" dirty="0" err="1"/>
              <a:t>Microservices</a:t>
            </a:r>
            <a:endParaRPr lang="en-US" dirty="0"/>
          </a:p>
          <a:p>
            <a:r>
              <a:rPr lang="en-US" dirty="0"/>
              <a:t>This is one way to do it</a:t>
            </a:r>
          </a:p>
          <a:p>
            <a:endParaRPr lang="en-US" dirty="0"/>
          </a:p>
          <a:p>
            <a:r>
              <a:rPr lang="en-US" dirty="0"/>
              <a:t>You</a:t>
            </a:r>
            <a:r>
              <a:rPr lang="en-US" baseline="0" dirty="0"/>
              <a:t> can also rewrite into </a:t>
            </a:r>
            <a:r>
              <a:rPr lang="en-US" baseline="0" dirty="0" err="1"/>
              <a:t>serverless</a:t>
            </a:r>
            <a:r>
              <a:rPr lang="en-US" baseline="0" dirty="0"/>
              <a:t> technologies</a:t>
            </a:r>
          </a:p>
          <a:p>
            <a:endParaRPr lang="en-US" baseline="0" dirty="0"/>
          </a:p>
          <a:p>
            <a:r>
              <a:rPr lang="en-US" baseline="0" dirty="0"/>
              <a:t>Example: What we’re doing in retirement right now</a:t>
            </a:r>
          </a:p>
          <a:p>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54</a:t>
            </a:fld>
            <a:endParaRPr lang="en-US"/>
          </a:p>
        </p:txBody>
      </p:sp>
    </p:spTree>
    <p:extLst>
      <p:ext uri="{BB962C8B-B14F-4D97-AF65-F5344CB8AC3E}">
        <p14:creationId xmlns:p14="http://schemas.microsoft.com/office/powerpoint/2010/main" val="5163306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ditch the product and buy a SAAS version</a:t>
            </a:r>
            <a:r>
              <a:rPr lang="en-US" baseline="0" dirty="0"/>
              <a:t> of it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55</a:t>
            </a:fld>
            <a:endParaRPr lang="en-US"/>
          </a:p>
        </p:txBody>
      </p:sp>
    </p:spTree>
    <p:extLst>
      <p:ext uri="{BB962C8B-B14F-4D97-AF65-F5344CB8AC3E}">
        <p14:creationId xmlns:p14="http://schemas.microsoft.com/office/powerpoint/2010/main" val="3412446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don’t need to replace something</a:t>
            </a:r>
          </a:p>
          <a:p>
            <a:endParaRPr lang="en-US" dirty="0"/>
          </a:p>
          <a:p>
            <a:r>
              <a:rPr lang="en-US" dirty="0"/>
              <a:t>Not doing it is the cheapest cloud strategy</a:t>
            </a:r>
          </a:p>
        </p:txBody>
      </p:sp>
      <p:sp>
        <p:nvSpPr>
          <p:cNvPr id="4" name="Slide Number Placeholder 3"/>
          <p:cNvSpPr>
            <a:spLocks noGrp="1"/>
          </p:cNvSpPr>
          <p:nvPr>
            <p:ph type="sldNum" sz="quarter" idx="10"/>
          </p:nvPr>
        </p:nvSpPr>
        <p:spPr/>
        <p:txBody>
          <a:bodyPr/>
          <a:lstStyle/>
          <a:p>
            <a:fld id="{9D3EB82B-1BD5-114E-8C08-48E7E9F151F0}" type="slidenum">
              <a:rPr lang="en-US" smtClean="0"/>
              <a:t>56</a:t>
            </a:fld>
            <a:endParaRPr lang="en-US"/>
          </a:p>
        </p:txBody>
      </p:sp>
    </p:spTree>
    <p:extLst>
      <p:ext uri="{BB962C8B-B14F-4D97-AF65-F5344CB8AC3E}">
        <p14:creationId xmlns:p14="http://schemas.microsoft.com/office/powerpoint/2010/main" val="21233684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a:t>
            </a:r>
          </a:p>
        </p:txBody>
      </p:sp>
      <p:sp>
        <p:nvSpPr>
          <p:cNvPr id="4" name="Slide Number Placeholder 3"/>
          <p:cNvSpPr>
            <a:spLocks noGrp="1"/>
          </p:cNvSpPr>
          <p:nvPr>
            <p:ph type="sldNum" sz="quarter" idx="10"/>
          </p:nvPr>
        </p:nvSpPr>
        <p:spPr/>
        <p:txBody>
          <a:bodyPr/>
          <a:lstStyle/>
          <a:p>
            <a:fld id="{9D3EB82B-1BD5-114E-8C08-48E7E9F151F0}" type="slidenum">
              <a:rPr lang="en-US" smtClean="0"/>
              <a:t>57</a:t>
            </a:fld>
            <a:endParaRPr lang="en-US"/>
          </a:p>
        </p:txBody>
      </p:sp>
    </p:spTree>
    <p:extLst>
      <p:ext uri="{BB962C8B-B14F-4D97-AF65-F5344CB8AC3E}">
        <p14:creationId xmlns:p14="http://schemas.microsoft.com/office/powerpoint/2010/main" val="12643988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Repurchase – might be pricey due to integrations and maintenance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58</a:t>
            </a:fld>
            <a:endParaRPr lang="en-US"/>
          </a:p>
        </p:txBody>
      </p:sp>
    </p:spTree>
    <p:extLst>
      <p:ext uri="{BB962C8B-B14F-4D97-AF65-F5344CB8AC3E}">
        <p14:creationId xmlns:p14="http://schemas.microsoft.com/office/powerpoint/2010/main" val="442746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Examine your portfolio and ask yourself</a:t>
            </a:r>
            <a:r>
              <a:rPr lang="en-US" baseline="0" dirty="0"/>
              <a:t> about each project: </a:t>
            </a:r>
          </a:p>
          <a:p>
            <a:pPr marL="0" indent="0">
              <a:buNone/>
            </a:pPr>
            <a:endParaRPr lang="en-US" dirty="0"/>
          </a:p>
          <a:p>
            <a:pPr marL="0" indent="0">
              <a:buNone/>
            </a:pPr>
            <a:endParaRPr lang="en-US" dirty="0"/>
          </a:p>
          <a:p>
            <a:pPr marL="0" indent="0">
              <a:buNone/>
            </a:pPr>
            <a:r>
              <a:rPr lang="en-US" dirty="0"/>
              <a:t>Should we start over?</a:t>
            </a:r>
          </a:p>
          <a:p>
            <a:r>
              <a:rPr lang="en-US" dirty="0"/>
              <a:t>If you </a:t>
            </a:r>
          </a:p>
        </p:txBody>
      </p:sp>
      <p:sp>
        <p:nvSpPr>
          <p:cNvPr id="4" name="Slide Number Placeholder 3"/>
          <p:cNvSpPr>
            <a:spLocks noGrp="1"/>
          </p:cNvSpPr>
          <p:nvPr>
            <p:ph type="sldNum" sz="quarter" idx="10"/>
          </p:nvPr>
        </p:nvSpPr>
        <p:spPr/>
        <p:txBody>
          <a:bodyPr/>
          <a:lstStyle/>
          <a:p>
            <a:fld id="{9D3EB82B-1BD5-114E-8C08-48E7E9F151F0}" type="slidenum">
              <a:rPr lang="en-US" smtClean="0"/>
              <a:t>59</a:t>
            </a:fld>
            <a:endParaRPr lang="en-US"/>
          </a:p>
        </p:txBody>
      </p:sp>
    </p:spTree>
    <p:extLst>
      <p:ext uri="{BB962C8B-B14F-4D97-AF65-F5344CB8AC3E}">
        <p14:creationId xmlns:p14="http://schemas.microsoft.com/office/powerpoint/2010/main" val="15394475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this software strategically important? </a:t>
            </a:r>
          </a:p>
          <a:p>
            <a:pPr marL="0" indent="0">
              <a:buNone/>
            </a:pPr>
            <a:r>
              <a:rPr lang="en-US" dirty="0"/>
              <a:t>Can you buy something? </a:t>
            </a:r>
          </a:p>
          <a:p>
            <a:pPr marL="457200" lvl="1" indent="0">
              <a:buNone/>
            </a:pPr>
            <a:r>
              <a:rPr lang="en-US" dirty="0"/>
              <a:t>Is this a differentiator? You should</a:t>
            </a:r>
            <a:r>
              <a:rPr lang="en-US" baseline="0" dirty="0"/>
              <a:t> buy things that aren’t a differentiator. </a:t>
            </a:r>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61</a:t>
            </a:fld>
            <a:endParaRPr lang="en-US"/>
          </a:p>
        </p:txBody>
      </p:sp>
    </p:spTree>
    <p:extLst>
      <p:ext uri="{BB962C8B-B14F-4D97-AF65-F5344CB8AC3E}">
        <p14:creationId xmlns:p14="http://schemas.microsoft.com/office/powerpoint/2010/main" val="3997417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Can you just </a:t>
            </a:r>
            <a:r>
              <a:rPr lang="en-US" dirty="0" err="1"/>
              <a:t>replatform</a:t>
            </a:r>
            <a:r>
              <a:rPr lang="en-US" dirty="0"/>
              <a:t>? </a:t>
            </a:r>
          </a:p>
          <a:p>
            <a:pPr marL="0" indent="0">
              <a:buNone/>
            </a:pPr>
            <a:r>
              <a:rPr lang="en-US" baseline="0" dirty="0"/>
              <a:t>     Well architected newer projects are good candidates for </a:t>
            </a:r>
            <a:r>
              <a:rPr lang="en-US" baseline="0" dirty="0" err="1"/>
              <a:t>replatforming</a:t>
            </a:r>
            <a:r>
              <a:rPr lang="en-US" baseline="0" dirty="0"/>
              <a:t>.</a:t>
            </a:r>
          </a:p>
          <a:p>
            <a:pPr marL="0" indent="0">
              <a:buNone/>
            </a:pPr>
            <a:r>
              <a:rPr lang="en-US" baseline="0" dirty="0"/>
              <a:t>     So are smaller projects that are well factored. </a:t>
            </a:r>
          </a:p>
          <a:p>
            <a:pPr marL="0" indent="0">
              <a:buNone/>
            </a:pPr>
            <a:r>
              <a:rPr lang="en-US" baseline="0" dirty="0"/>
              <a:t>     You don’t need to reinvent the wheel. </a:t>
            </a:r>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62</a:t>
            </a:fld>
            <a:endParaRPr lang="en-US"/>
          </a:p>
        </p:txBody>
      </p:sp>
    </p:spTree>
    <p:extLst>
      <p:ext uri="{BB962C8B-B14F-4D97-AF65-F5344CB8AC3E}">
        <p14:creationId xmlns:p14="http://schemas.microsoft.com/office/powerpoint/2010/main" val="36663069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0" indent="0">
              <a:buNone/>
            </a:pPr>
            <a:r>
              <a:rPr lang="en-US" dirty="0"/>
              <a:t>Is it worth </a:t>
            </a:r>
            <a:r>
              <a:rPr lang="en-US" dirty="0" err="1"/>
              <a:t>rearchitecting</a:t>
            </a:r>
            <a:r>
              <a:rPr lang="en-US" dirty="0"/>
              <a:t>?</a:t>
            </a:r>
          </a:p>
          <a:p>
            <a:pPr marL="0" indent="0">
              <a:buNone/>
            </a:pPr>
            <a:r>
              <a:rPr lang="en-US" dirty="0"/>
              <a:t>If you have</a:t>
            </a:r>
            <a:r>
              <a:rPr lang="en-US" baseline="0" dirty="0"/>
              <a:t> an older project with solid domain logic, maybe just upgrade it to Core and redeploy.</a:t>
            </a:r>
            <a:endParaRPr lang="en-US" dirty="0"/>
          </a:p>
          <a:p>
            <a:pPr marL="0" indent="0">
              <a:buNone/>
            </a:pPr>
            <a:r>
              <a:rPr lang="en-US" dirty="0"/>
              <a:t>Maybe convert to micro-services</a:t>
            </a:r>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63</a:t>
            </a:fld>
            <a:endParaRPr lang="en-US"/>
          </a:p>
        </p:txBody>
      </p:sp>
    </p:spTree>
    <p:extLst>
      <p:ext uri="{BB962C8B-B14F-4D97-AF65-F5344CB8AC3E}">
        <p14:creationId xmlns:p14="http://schemas.microsoft.com/office/powerpoint/2010/main" val="33323801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DevOps</a:t>
            </a:r>
          </a:p>
          <a:p>
            <a:pPr marL="171450" indent="-171450">
              <a:buFontTx/>
              <a:buChar char="-"/>
            </a:pPr>
            <a:r>
              <a:rPr lang="en-US" dirty="0"/>
              <a:t>We need to</a:t>
            </a:r>
            <a:r>
              <a:rPr lang="en-US" baseline="0" dirty="0"/>
              <a:t> embrace a dev ops culture where developers and operations play on the same team</a:t>
            </a:r>
          </a:p>
          <a:p>
            <a:pPr marL="171450" indent="-171450">
              <a:buFontTx/>
              <a:buChar char="-"/>
            </a:pPr>
            <a:endParaRPr lang="en-US" dirty="0"/>
          </a:p>
          <a:p>
            <a:pPr marL="0" indent="0">
              <a:buNone/>
            </a:pPr>
            <a:endParaRPr lang="en-US" dirty="0"/>
          </a:p>
          <a:p>
            <a:pPr marL="0" indent="0">
              <a:buNone/>
            </a:pPr>
            <a:r>
              <a:rPr lang="en-US" dirty="0"/>
              <a:t>Empowered developers</a:t>
            </a:r>
          </a:p>
          <a:p>
            <a:pPr marL="0" indent="0">
              <a:buNone/>
            </a:pPr>
            <a:r>
              <a:rPr lang="en-US" dirty="0"/>
              <a:t>- Developers nee</a:t>
            </a:r>
            <a:r>
              <a:rPr lang="en-US" baseline="0" dirty="0"/>
              <a:t>d to be able to make technology choices and have the ability to summon infrastructure</a:t>
            </a:r>
            <a:endParaRPr lang="en-US" dirty="0"/>
          </a:p>
          <a:p>
            <a:pPr marL="0" indent="0">
              <a:buNone/>
            </a:pPr>
            <a:r>
              <a:rPr lang="en-US" dirty="0"/>
              <a:t>- </a:t>
            </a:r>
          </a:p>
          <a:p>
            <a:pPr marL="0" indent="0">
              <a:buNone/>
            </a:pPr>
            <a:endParaRPr lang="en-US" dirty="0"/>
          </a:p>
          <a:p>
            <a:pPr marL="0" indent="0">
              <a:buNone/>
            </a:pPr>
            <a:r>
              <a:rPr lang="en-US" dirty="0"/>
              <a:t>Automation everywhere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66</a:t>
            </a:fld>
            <a:endParaRPr lang="en-US"/>
          </a:p>
        </p:txBody>
      </p:sp>
    </p:spTree>
    <p:extLst>
      <p:ext uri="{BB962C8B-B14F-4D97-AF65-F5344CB8AC3E}">
        <p14:creationId xmlns:p14="http://schemas.microsoft.com/office/powerpoint/2010/main" val="202262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not everyone needs to know these things. </a:t>
            </a:r>
          </a:p>
          <a:p>
            <a:r>
              <a:rPr lang="en-US" dirty="0"/>
              <a:t>You just need to have people who can do these</a:t>
            </a:r>
            <a:r>
              <a:rPr lang="en-US" baseline="0" dirty="0"/>
              <a:t> things on your team</a:t>
            </a:r>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67</a:t>
            </a:fld>
            <a:endParaRPr lang="en-US"/>
          </a:p>
        </p:txBody>
      </p:sp>
    </p:spTree>
    <p:extLst>
      <p:ext uri="{BB962C8B-B14F-4D97-AF65-F5344CB8AC3E}">
        <p14:creationId xmlns:p14="http://schemas.microsoft.com/office/powerpoint/2010/main" val="2497318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69</a:t>
            </a:fld>
            <a:endParaRPr lang="en-US"/>
          </a:p>
        </p:txBody>
      </p:sp>
    </p:spTree>
    <p:extLst>
      <p:ext uri="{BB962C8B-B14F-4D97-AF65-F5344CB8AC3E}">
        <p14:creationId xmlns:p14="http://schemas.microsoft.com/office/powerpoint/2010/main" val="28387588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DIY</a:t>
            </a:r>
          </a:p>
          <a:p>
            <a:pPr marL="171450" indent="-171450">
              <a:buFontTx/>
              <a:buChar char="-"/>
            </a:pPr>
            <a:r>
              <a:rPr lang="en-US" dirty="0"/>
              <a:t>You can do the cloud with no help</a:t>
            </a:r>
          </a:p>
          <a:p>
            <a:pPr marL="171450" indent="-171450">
              <a:buFontTx/>
              <a:buChar char="-"/>
            </a:pPr>
            <a:r>
              <a:rPr lang="en-US" dirty="0"/>
              <a:t>Lending</a:t>
            </a:r>
            <a:endParaRPr lang="en-US" baseline="0" dirty="0"/>
          </a:p>
          <a:p>
            <a:pPr marL="171450" indent="-171450">
              <a:buFontTx/>
              <a:buChar char="-"/>
            </a:pPr>
            <a:r>
              <a:rPr lang="en-US" baseline="0" dirty="0"/>
              <a:t>Have to do all of your own compliance</a:t>
            </a:r>
          </a:p>
          <a:p>
            <a:pPr marL="171450" indent="-171450">
              <a:buFontTx/>
              <a:buChar char="-"/>
            </a:pPr>
            <a:endParaRPr lang="en-US" baseline="0" dirty="0"/>
          </a:p>
          <a:p>
            <a:pPr marL="0" indent="0">
              <a:buFontTx/>
              <a:buNone/>
            </a:pPr>
            <a:endParaRPr lang="en-US" dirty="0"/>
          </a:p>
          <a:p>
            <a:r>
              <a:rPr lang="en-US" dirty="0"/>
              <a:t>Enablers</a:t>
            </a:r>
          </a:p>
          <a:p>
            <a:r>
              <a:rPr lang="en-US" dirty="0"/>
              <a:t>- Various enabler teams exist to help out</a:t>
            </a:r>
          </a:p>
          <a:p>
            <a:endParaRPr lang="en-US" dirty="0"/>
          </a:p>
          <a:p>
            <a:r>
              <a:rPr lang="en-US" dirty="0"/>
              <a:t>Titan</a:t>
            </a:r>
          </a:p>
          <a:p>
            <a:pPr marL="171450" indent="-171450">
              <a:buFontTx/>
              <a:buChar char="-"/>
            </a:pPr>
            <a:r>
              <a:rPr lang="en-US" dirty="0"/>
              <a:t>Titan is an enabler team,</a:t>
            </a:r>
            <a:r>
              <a:rPr lang="en-US" baseline="0" dirty="0"/>
              <a:t> not an operational team</a:t>
            </a:r>
          </a:p>
          <a:p>
            <a:pPr marL="171450" indent="-171450">
              <a:buFontTx/>
              <a:buChar char="-"/>
            </a:pPr>
            <a:r>
              <a:rPr lang="en-US" baseline="0" dirty="0"/>
              <a:t>They will give you scripts to help clear compliance hurdles</a:t>
            </a:r>
          </a:p>
          <a:p>
            <a:pPr marL="171450" indent="-171450">
              <a:buFontTx/>
              <a:buChar char="-"/>
            </a:pPr>
            <a:r>
              <a:rPr lang="en-US" baseline="0" dirty="0"/>
              <a:t>They will not take away all responsibility and “do it for you”</a:t>
            </a:r>
            <a:endParaRPr lang="en-US" dirty="0"/>
          </a:p>
          <a:p>
            <a:endParaRPr lang="en-US" dirty="0"/>
          </a:p>
          <a:p>
            <a:r>
              <a:rPr lang="en-US" dirty="0"/>
              <a:t>Tiger</a:t>
            </a:r>
          </a:p>
          <a:p>
            <a:pPr marL="171450" indent="-171450">
              <a:buFontTx/>
              <a:buChar char="-"/>
            </a:pPr>
            <a:r>
              <a:rPr lang="en-US" dirty="0"/>
              <a:t>Tiger is another enabler</a:t>
            </a:r>
            <a:r>
              <a:rPr lang="en-US" baseline="0" dirty="0"/>
              <a:t> team that’s working on setting up reports and guardrails</a:t>
            </a:r>
          </a:p>
          <a:p>
            <a:pPr marL="171450" indent="-171450">
              <a:buFontTx/>
              <a:buChar char="-"/>
            </a:pPr>
            <a:endParaRPr lang="en-US" baseline="0" dirty="0"/>
          </a:p>
          <a:p>
            <a:pPr marL="0" indent="0">
              <a:buFontTx/>
              <a:buNone/>
            </a:pPr>
            <a:endParaRPr lang="en-US" baseline="0" dirty="0"/>
          </a:p>
          <a:p>
            <a:pPr marL="0" indent="0">
              <a:buFontTx/>
              <a:buNone/>
            </a:pPr>
            <a:r>
              <a:rPr lang="en-US" baseline="0" dirty="0"/>
              <a:t>Other Enabler Teams to help with other cloud skills</a:t>
            </a:r>
          </a:p>
          <a:p>
            <a:pPr marL="0" indent="0">
              <a:buFontTx/>
              <a:buNone/>
            </a:pPr>
            <a:r>
              <a:rPr lang="en-US" baseline="0" dirty="0"/>
              <a:t>API</a:t>
            </a:r>
          </a:p>
          <a:p>
            <a:pPr marL="0" indent="0">
              <a:buFontTx/>
              <a:buNone/>
            </a:pPr>
            <a:r>
              <a:rPr lang="en-US" baseline="0" dirty="0"/>
              <a:t>Testing</a:t>
            </a:r>
          </a:p>
          <a:p>
            <a:pPr marL="0" indent="0">
              <a:buFontTx/>
              <a:buNone/>
            </a:pPr>
            <a:r>
              <a:rPr lang="en-US" baseline="0" dirty="0"/>
              <a:t>Etc… </a:t>
            </a:r>
          </a:p>
          <a:p>
            <a:pPr marL="171450" indent="-171450">
              <a:buFontTx/>
              <a:buChar char="-"/>
            </a:pPr>
            <a:endParaRPr lang="en-US" baseline="0" dirty="0"/>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9D3EB82B-1BD5-114E-8C08-48E7E9F151F0}" type="slidenum">
              <a:rPr lang="en-US" smtClean="0"/>
              <a:t>71</a:t>
            </a:fld>
            <a:endParaRPr lang="en-US"/>
          </a:p>
        </p:txBody>
      </p:sp>
    </p:spTree>
    <p:extLst>
      <p:ext uri="{BB962C8B-B14F-4D97-AF65-F5344CB8AC3E}">
        <p14:creationId xmlns:p14="http://schemas.microsoft.com/office/powerpoint/2010/main" val="31936092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72</a:t>
            </a:fld>
            <a:endParaRPr lang="en-US"/>
          </a:p>
        </p:txBody>
      </p:sp>
    </p:spTree>
    <p:extLst>
      <p:ext uri="{BB962C8B-B14F-4D97-AF65-F5344CB8AC3E}">
        <p14:creationId xmlns:p14="http://schemas.microsoft.com/office/powerpoint/2010/main" val="8595578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re-architecting our current solution into </a:t>
            </a:r>
            <a:r>
              <a:rPr lang="en-US" dirty="0" err="1"/>
              <a:t>microservices</a:t>
            </a:r>
            <a:r>
              <a:rPr lang="en-US" dirty="0"/>
              <a:t> using the Titan solution</a:t>
            </a:r>
          </a:p>
          <a:p>
            <a:endParaRPr lang="en-US" dirty="0"/>
          </a:p>
          <a:p>
            <a:r>
              <a:rPr lang="en-US" dirty="0"/>
              <a:t>We are</a:t>
            </a:r>
            <a:r>
              <a:rPr lang="en-US" baseline="0" dirty="0"/>
              <a:t> beginning with calculations that have spiky resource requirements</a:t>
            </a:r>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75</a:t>
            </a:fld>
            <a:endParaRPr lang="en-US"/>
          </a:p>
        </p:txBody>
      </p:sp>
    </p:spTree>
    <p:extLst>
      <p:ext uri="{BB962C8B-B14F-4D97-AF65-F5344CB8AC3E}">
        <p14:creationId xmlns:p14="http://schemas.microsoft.com/office/powerpoint/2010/main" val="3976907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Monthly process to count number of mailings to</a:t>
            </a:r>
          </a:p>
        </p:txBody>
      </p:sp>
      <p:sp>
        <p:nvSpPr>
          <p:cNvPr id="4" name="Slide Number Placeholder 3"/>
          <p:cNvSpPr>
            <a:spLocks noGrp="1"/>
          </p:cNvSpPr>
          <p:nvPr>
            <p:ph type="sldNum" sz="quarter" idx="10"/>
          </p:nvPr>
        </p:nvSpPr>
        <p:spPr/>
        <p:txBody>
          <a:bodyPr/>
          <a:lstStyle/>
          <a:p>
            <a:fld id="{9D3EB82B-1BD5-114E-8C08-48E7E9F151F0}" type="slidenum">
              <a:rPr lang="en-US" smtClean="0"/>
              <a:t>76</a:t>
            </a:fld>
            <a:endParaRPr lang="en-US"/>
          </a:p>
        </p:txBody>
      </p:sp>
    </p:spTree>
    <p:extLst>
      <p:ext uri="{BB962C8B-B14F-4D97-AF65-F5344CB8AC3E}">
        <p14:creationId xmlns:p14="http://schemas.microsoft.com/office/powerpoint/2010/main" val="19775707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200" b="0" i="0" u="none" strike="noStrike" kern="1200" dirty="0">
                <a:solidFill>
                  <a:schemeClr val="tx1"/>
                </a:solidFill>
                <a:effectLst/>
                <a:latin typeface="+mn-lt"/>
                <a:ea typeface="+mn-ea"/>
                <a:cs typeface="+mn-cs"/>
              </a:rPr>
              <a:t>DECO</a:t>
            </a:r>
          </a:p>
          <a:p>
            <a:pPr lvl="1" rtl="0" fontAlgn="base"/>
            <a:r>
              <a:rPr lang="en-US" sz="1200" b="0" i="0" u="none" strike="noStrike" kern="1200" dirty="0">
                <a:solidFill>
                  <a:schemeClr val="tx1"/>
                </a:solidFill>
                <a:effectLst/>
                <a:latin typeface="+mn-lt"/>
                <a:ea typeface="+mn-ea"/>
                <a:cs typeface="+mn-cs"/>
              </a:rPr>
              <a:t>Combination of repurchase and rearchitect</a:t>
            </a:r>
          </a:p>
          <a:p>
            <a:pPr lvl="1" rtl="0" fontAlgn="base"/>
            <a:r>
              <a:rPr lang="en-US" sz="1200" b="0" i="0" u="none" strike="noStrike" kern="1200" dirty="0">
                <a:solidFill>
                  <a:schemeClr val="tx1"/>
                </a:solidFill>
                <a:effectLst/>
                <a:latin typeface="+mn-lt"/>
                <a:ea typeface="+mn-ea"/>
                <a:cs typeface="+mn-cs"/>
              </a:rPr>
              <a:t>Sitecore 9 includes Azure PAAS scripts for all infrastructure</a:t>
            </a:r>
          </a:p>
          <a:p>
            <a:pPr lvl="1" rtl="0" fontAlgn="base"/>
            <a:r>
              <a:rPr lang="en-US" sz="1200" b="0" i="0" u="none" strike="noStrike" kern="1200" dirty="0">
                <a:solidFill>
                  <a:schemeClr val="tx1"/>
                </a:solidFill>
                <a:effectLst/>
                <a:latin typeface="+mn-lt"/>
                <a:ea typeface="+mn-ea"/>
                <a:cs typeface="+mn-cs"/>
              </a:rPr>
              <a:t>Rewrite front end on PAAS, connect to on-premise services behind APIC</a:t>
            </a:r>
          </a:p>
          <a:p>
            <a:pPr lvl="0" rtl="0" fontAlgn="base"/>
            <a:r>
              <a:rPr lang="en-US" sz="1200" b="0" i="0" u="none" strike="noStrike" kern="1200" dirty="0" err="1">
                <a:solidFill>
                  <a:schemeClr val="tx1"/>
                </a:solidFill>
                <a:effectLst/>
                <a:latin typeface="+mn-lt"/>
                <a:ea typeface="+mn-ea"/>
                <a:cs typeface="+mn-cs"/>
              </a:rPr>
              <a:t>Scrumbirds</a:t>
            </a:r>
            <a:r>
              <a:rPr lang="en-US" sz="1200" b="0" i="0" u="none" strike="noStrike" kern="1200" dirty="0">
                <a:solidFill>
                  <a:schemeClr val="tx1"/>
                </a:solidFill>
                <a:effectLst/>
                <a:latin typeface="+mn-lt"/>
                <a:ea typeface="+mn-ea"/>
                <a:cs typeface="+mn-cs"/>
              </a:rPr>
              <a:t> – RTMI, CU Search</a:t>
            </a:r>
          </a:p>
          <a:p>
            <a:pPr lvl="0" rtl="0" fontAlgn="base"/>
            <a:r>
              <a:rPr lang="en-US" sz="1200" b="0" i="0" u="none" strike="noStrike" kern="1200" dirty="0">
                <a:solidFill>
                  <a:schemeClr val="tx1"/>
                </a:solidFill>
                <a:effectLst/>
                <a:latin typeface="+mn-lt"/>
                <a:ea typeface="+mn-ea"/>
                <a:cs typeface="+mn-cs"/>
              </a:rPr>
              <a:t>Snowflake - Migrate data warehouses (asynchronous loads) and purchase new cloud based data tool (Snowflake)</a:t>
            </a:r>
          </a:p>
          <a:p>
            <a:endParaRPr lang="en-US" dirty="0"/>
          </a:p>
          <a:p>
            <a:endParaRPr lang="en-US" dirty="0"/>
          </a:p>
        </p:txBody>
      </p:sp>
      <p:sp>
        <p:nvSpPr>
          <p:cNvPr id="4" name="Slide Number Placeholder 3"/>
          <p:cNvSpPr>
            <a:spLocks noGrp="1"/>
          </p:cNvSpPr>
          <p:nvPr>
            <p:ph type="sldNum" sz="quarter" idx="10"/>
          </p:nvPr>
        </p:nvSpPr>
        <p:spPr/>
        <p:txBody>
          <a:bodyPr/>
          <a:lstStyle/>
          <a:p>
            <a:fld id="{9D3EB82B-1BD5-114E-8C08-48E7E9F151F0}" type="slidenum">
              <a:rPr lang="en-US" smtClean="0"/>
              <a:t>77</a:t>
            </a:fld>
            <a:endParaRPr lang="en-US"/>
          </a:p>
        </p:txBody>
      </p:sp>
    </p:spTree>
    <p:extLst>
      <p:ext uri="{BB962C8B-B14F-4D97-AF65-F5344CB8AC3E}">
        <p14:creationId xmlns:p14="http://schemas.microsoft.com/office/powerpoint/2010/main" val="2511195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be slow going at first</a:t>
            </a:r>
          </a:p>
          <a:p>
            <a:r>
              <a:rPr lang="en-US" dirty="0"/>
              <a:t>Your first steps might just be getting a small, low risk application in the cloud</a:t>
            </a:r>
          </a:p>
        </p:txBody>
      </p:sp>
      <p:sp>
        <p:nvSpPr>
          <p:cNvPr id="4" name="Slide Number Placeholder 3"/>
          <p:cNvSpPr>
            <a:spLocks noGrp="1"/>
          </p:cNvSpPr>
          <p:nvPr>
            <p:ph type="sldNum" sz="quarter" idx="5"/>
          </p:nvPr>
        </p:nvSpPr>
        <p:spPr/>
        <p:txBody>
          <a:bodyPr/>
          <a:lstStyle/>
          <a:p>
            <a:fld id="{9D3EB82B-1BD5-114E-8C08-48E7E9F151F0}" type="slidenum">
              <a:rPr lang="en-US" smtClean="0"/>
              <a:t>79</a:t>
            </a:fld>
            <a:endParaRPr lang="en-US"/>
          </a:p>
        </p:txBody>
      </p:sp>
    </p:spTree>
    <p:extLst>
      <p:ext uri="{BB962C8B-B14F-4D97-AF65-F5344CB8AC3E}">
        <p14:creationId xmlns:p14="http://schemas.microsoft.com/office/powerpoint/2010/main" val="5230081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things may actually get worse before they get better</a:t>
            </a:r>
          </a:p>
          <a:p>
            <a:r>
              <a:rPr lang="en-US" dirty="0"/>
              <a:t>And this has been observed, accelerate refers to it as the adoption j curve</a:t>
            </a:r>
          </a:p>
          <a:p>
            <a:endParaRPr lang="en-US" dirty="0"/>
          </a:p>
          <a:p>
            <a:r>
              <a:rPr lang="en-US" b="1" dirty="0"/>
              <a:t>You’re introducing rapid change</a:t>
            </a:r>
            <a:r>
              <a:rPr lang="en-US" dirty="0"/>
              <a:t> </a:t>
            </a:r>
            <a:r>
              <a:rPr lang="en-US" b="1" dirty="0"/>
              <a:t>into a system whose stability may have been built on resisting change</a:t>
            </a:r>
          </a:p>
          <a:p>
            <a:r>
              <a:rPr lang="en-US" dirty="0"/>
              <a:t>“Anti-fragile” - Nassim Nicholas </a:t>
            </a:r>
            <a:r>
              <a:rPr lang="en-US" dirty="0" err="1"/>
              <a:t>Taleb</a:t>
            </a:r>
            <a:endParaRPr lang="en-US" dirty="0"/>
          </a:p>
          <a:p>
            <a:pPr marL="171450" indent="-171450">
              <a:buFontTx/>
              <a:buChar char="-"/>
            </a:pPr>
            <a:r>
              <a:rPr lang="en-US" dirty="0"/>
              <a:t>Things that benefit from shocks; they thrive and grow when exposed to volatility, randomness, disorder, and stressors and love adventure, risk, and uncertainty.”</a:t>
            </a:r>
          </a:p>
          <a:p>
            <a:pPr marL="171450" indent="-171450">
              <a:buFontTx/>
              <a:buChar char="-"/>
            </a:pPr>
            <a:r>
              <a:rPr lang="en-US" sz="1200" b="0" i="0" kern="1200" dirty="0">
                <a:solidFill>
                  <a:schemeClr val="tx1"/>
                </a:solidFill>
                <a:effectLst/>
                <a:latin typeface="+mn-lt"/>
                <a:ea typeface="+mn-ea"/>
                <a:cs typeface="+mn-cs"/>
              </a:rPr>
              <a:t>Resilient systems resist shocks and stays the same; Antifragile systems get better</a:t>
            </a:r>
            <a:endParaRPr lang="en-US" dirty="0"/>
          </a:p>
          <a:p>
            <a:endParaRPr lang="en-US" dirty="0"/>
          </a:p>
          <a:p>
            <a:r>
              <a:rPr lang="en-US" dirty="0"/>
              <a:t>The 4 metrics</a:t>
            </a:r>
          </a:p>
          <a:p>
            <a:r>
              <a:rPr lang="en-US" sz="1200" b="0" i="0" kern="1200" dirty="0">
                <a:solidFill>
                  <a:schemeClr val="tx1"/>
                </a:solidFill>
                <a:effectLst/>
                <a:latin typeface="+mn-lt"/>
                <a:ea typeface="+mn-ea"/>
                <a:cs typeface="+mn-cs"/>
              </a:rPr>
              <a:t>- Lead time for changes</a:t>
            </a:r>
          </a:p>
          <a:p>
            <a:r>
              <a:rPr lang="en-US" sz="1200" b="0" i="0" kern="1200" dirty="0">
                <a:solidFill>
                  <a:schemeClr val="tx1"/>
                </a:solidFill>
                <a:effectLst/>
                <a:latin typeface="+mn-lt"/>
                <a:ea typeface="+mn-ea"/>
                <a:cs typeface="+mn-cs"/>
              </a:rPr>
              <a:t>- Deployment frequency</a:t>
            </a:r>
          </a:p>
          <a:p>
            <a:r>
              <a:rPr lang="en-US" sz="1200" b="0" i="0" kern="1200" dirty="0">
                <a:solidFill>
                  <a:schemeClr val="tx1"/>
                </a:solidFill>
                <a:effectLst/>
                <a:latin typeface="+mn-lt"/>
                <a:ea typeface="+mn-ea"/>
                <a:cs typeface="+mn-cs"/>
              </a:rPr>
              <a:t>- Time to restore service</a:t>
            </a:r>
          </a:p>
          <a:p>
            <a:r>
              <a:rPr lang="en-US" sz="1200" b="0" i="0" kern="1200" dirty="0">
                <a:solidFill>
                  <a:schemeClr val="tx1"/>
                </a:solidFill>
                <a:effectLst/>
                <a:latin typeface="+mn-lt"/>
                <a:ea typeface="+mn-ea"/>
                <a:cs typeface="+mn-cs"/>
              </a:rPr>
              <a:t>- Change failure rate</a:t>
            </a:r>
          </a:p>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80</a:t>
            </a:fld>
            <a:endParaRPr lang="en-US"/>
          </a:p>
        </p:txBody>
      </p:sp>
    </p:spTree>
    <p:extLst>
      <p:ext uri="{BB962C8B-B14F-4D97-AF65-F5344CB8AC3E}">
        <p14:creationId xmlns:p14="http://schemas.microsoft.com/office/powerpoint/2010/main" val="31016847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81</a:t>
            </a:fld>
            <a:endParaRPr lang="en-US"/>
          </a:p>
        </p:txBody>
      </p:sp>
    </p:spTree>
    <p:extLst>
      <p:ext uri="{BB962C8B-B14F-4D97-AF65-F5344CB8AC3E}">
        <p14:creationId xmlns:p14="http://schemas.microsoft.com/office/powerpoint/2010/main" val="3636165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5517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82</a:t>
            </a:fld>
            <a:endParaRPr lang="en-US"/>
          </a:p>
        </p:txBody>
      </p:sp>
    </p:spTree>
    <p:extLst>
      <p:ext uri="{BB962C8B-B14F-4D97-AF65-F5344CB8AC3E}">
        <p14:creationId xmlns:p14="http://schemas.microsoft.com/office/powerpoint/2010/main" val="19074664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just go the IAAS / lift &amp; shift route</a:t>
            </a:r>
          </a:p>
          <a:p>
            <a:r>
              <a:rPr lang="en-US" dirty="0"/>
              <a:t>Don’t overdo the number of services – reuse existing resources</a:t>
            </a:r>
          </a:p>
        </p:txBody>
      </p:sp>
      <p:sp>
        <p:nvSpPr>
          <p:cNvPr id="4" name="Slide Number Placeholder 3"/>
          <p:cNvSpPr>
            <a:spLocks noGrp="1"/>
          </p:cNvSpPr>
          <p:nvPr>
            <p:ph type="sldNum" sz="quarter" idx="5"/>
          </p:nvPr>
        </p:nvSpPr>
        <p:spPr/>
        <p:txBody>
          <a:bodyPr/>
          <a:lstStyle/>
          <a:p>
            <a:fld id="{9D3EB82B-1BD5-114E-8C08-48E7E9F151F0}" type="slidenum">
              <a:rPr lang="en-US" smtClean="0"/>
              <a:t>83</a:t>
            </a:fld>
            <a:endParaRPr lang="en-US"/>
          </a:p>
        </p:txBody>
      </p:sp>
    </p:spTree>
    <p:extLst>
      <p:ext uri="{BB962C8B-B14F-4D97-AF65-F5344CB8AC3E}">
        <p14:creationId xmlns:p14="http://schemas.microsoft.com/office/powerpoint/2010/main" val="3373373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storage always understand what the use case is for the storage</a:t>
            </a:r>
          </a:p>
          <a:p>
            <a:r>
              <a:rPr lang="en-US" dirty="0"/>
              <a:t>  Is this data just being stored for compliance purposes and very rarely accessed? Then use a cold or archival data tier.</a:t>
            </a:r>
          </a:p>
        </p:txBody>
      </p:sp>
      <p:sp>
        <p:nvSpPr>
          <p:cNvPr id="4" name="Slide Number Placeholder 3"/>
          <p:cNvSpPr>
            <a:spLocks noGrp="1"/>
          </p:cNvSpPr>
          <p:nvPr>
            <p:ph type="sldNum" sz="quarter" idx="5"/>
          </p:nvPr>
        </p:nvSpPr>
        <p:spPr/>
        <p:txBody>
          <a:bodyPr/>
          <a:lstStyle/>
          <a:p>
            <a:fld id="{9D3EB82B-1BD5-114E-8C08-48E7E9F151F0}" type="slidenum">
              <a:rPr lang="en-US" smtClean="0"/>
              <a:t>84</a:t>
            </a:fld>
            <a:endParaRPr lang="en-US"/>
          </a:p>
        </p:txBody>
      </p:sp>
    </p:spTree>
    <p:extLst>
      <p:ext uri="{BB962C8B-B14F-4D97-AF65-F5344CB8AC3E}">
        <p14:creationId xmlns:p14="http://schemas.microsoft.com/office/powerpoint/2010/main" val="41056026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85</a:t>
            </a:fld>
            <a:endParaRPr lang="en-US"/>
          </a:p>
        </p:txBody>
      </p:sp>
    </p:spTree>
    <p:extLst>
      <p:ext uri="{BB962C8B-B14F-4D97-AF65-F5344CB8AC3E}">
        <p14:creationId xmlns:p14="http://schemas.microsoft.com/office/powerpoint/2010/main" val="3508053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86</a:t>
            </a:fld>
            <a:endParaRPr lang="en-US"/>
          </a:p>
        </p:txBody>
      </p:sp>
    </p:spTree>
    <p:extLst>
      <p:ext uri="{BB962C8B-B14F-4D97-AF65-F5344CB8AC3E}">
        <p14:creationId xmlns:p14="http://schemas.microsoft.com/office/powerpoint/2010/main" val="29181123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importantly - iterate</a:t>
            </a:r>
          </a:p>
          <a:p>
            <a:r>
              <a:rPr lang="en-US" dirty="0"/>
              <a:t>Apply the same agile mindset you have with the development of your code to your infrastructure</a:t>
            </a:r>
          </a:p>
        </p:txBody>
      </p:sp>
      <p:sp>
        <p:nvSpPr>
          <p:cNvPr id="4" name="Slide Number Placeholder 3"/>
          <p:cNvSpPr>
            <a:spLocks noGrp="1"/>
          </p:cNvSpPr>
          <p:nvPr>
            <p:ph type="sldNum" sz="quarter" idx="5"/>
          </p:nvPr>
        </p:nvSpPr>
        <p:spPr/>
        <p:txBody>
          <a:bodyPr/>
          <a:lstStyle/>
          <a:p>
            <a:fld id="{9D3EB82B-1BD5-114E-8C08-48E7E9F151F0}" type="slidenum">
              <a:rPr lang="en-US" smtClean="0"/>
              <a:t>87</a:t>
            </a:fld>
            <a:endParaRPr lang="en-US"/>
          </a:p>
        </p:txBody>
      </p:sp>
    </p:spTree>
    <p:extLst>
      <p:ext uri="{BB962C8B-B14F-4D97-AF65-F5344CB8AC3E}">
        <p14:creationId xmlns:p14="http://schemas.microsoft.com/office/powerpoint/2010/main" val="37675207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88</a:t>
            </a:fld>
            <a:endParaRPr lang="en-US"/>
          </a:p>
        </p:txBody>
      </p:sp>
    </p:spTree>
    <p:extLst>
      <p:ext uri="{BB962C8B-B14F-4D97-AF65-F5344CB8AC3E}">
        <p14:creationId xmlns:p14="http://schemas.microsoft.com/office/powerpoint/2010/main" val="16235437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122EA5F-8AFB-4B25-9CA3-34630D298D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08346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122EA5F-8AFB-4B25-9CA3-34630D298D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6535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92</a:t>
            </a:fld>
            <a:endParaRPr lang="en-US"/>
          </a:p>
        </p:txBody>
      </p:sp>
    </p:spTree>
    <p:extLst>
      <p:ext uri="{BB962C8B-B14F-4D97-AF65-F5344CB8AC3E}">
        <p14:creationId xmlns:p14="http://schemas.microsoft.com/office/powerpoint/2010/main" val="4226630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talk about hosting models that have been around forever</a:t>
            </a:r>
          </a:p>
          <a:p>
            <a:r>
              <a:rPr lang="en-US" dirty="0"/>
              <a:t>The obvious one being building and maintaining your own data center</a:t>
            </a:r>
          </a:p>
          <a:p>
            <a:endParaRPr lang="en-US" dirty="0"/>
          </a:p>
          <a:p>
            <a:r>
              <a:rPr lang="en-US" dirty="0"/>
              <a:t>What makes up a data center?</a:t>
            </a:r>
          </a:p>
          <a:p>
            <a:r>
              <a:rPr lang="en-US" dirty="0"/>
              <a:t>You are responsible for</a:t>
            </a:r>
          </a:p>
          <a:p>
            <a:pPr marL="171450" indent="-171450">
              <a:buFontTx/>
              <a:buChar char="-"/>
            </a:pPr>
            <a:r>
              <a:rPr lang="en-US" dirty="0"/>
              <a:t>The facilities</a:t>
            </a:r>
          </a:p>
          <a:p>
            <a:pPr marL="628650" lvl="1" indent="-171450">
              <a:buFontTx/>
              <a:buChar char="-"/>
            </a:pPr>
            <a:r>
              <a:rPr lang="en-US" dirty="0"/>
              <a:t>The actual physical building</a:t>
            </a:r>
          </a:p>
          <a:p>
            <a:pPr marL="628650" lvl="1" indent="-171450">
              <a:buFontTx/>
              <a:buChar char="-"/>
            </a:pPr>
            <a:r>
              <a:rPr lang="en-US" dirty="0"/>
              <a:t>Power, cooling, redundancy</a:t>
            </a:r>
          </a:p>
          <a:p>
            <a:pPr marL="628650" lvl="1" indent="-171450">
              <a:buFontTx/>
              <a:buChar char="-"/>
            </a:pPr>
            <a:r>
              <a:rPr lang="en-US" dirty="0"/>
              <a:t>Internet connection</a:t>
            </a:r>
          </a:p>
          <a:p>
            <a:pPr marL="171450" lvl="0" indent="-171450">
              <a:buFontTx/>
              <a:buChar char="-"/>
            </a:pPr>
            <a:endParaRPr lang="en-US" dirty="0"/>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EB82B-1BD5-114E-8C08-48E7E9F151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8141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858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1033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1666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CAFC387E-ECE8-4D23-AD09-6FFC36112695}"/>
              </a:ext>
            </a:extLst>
          </p:cNvPr>
          <p:cNvSpPr>
            <a:spLocks noGrp="1"/>
          </p:cNvSpPr>
          <p:nvPr>
            <p:ph type="body" idx="1"/>
          </p:nvPr>
        </p:nvSpPr>
        <p:spPr/>
        <p:txBody>
          <a:bodyPr/>
          <a:lstStyle/>
          <a:p>
            <a:r>
              <a:rPr lang="en-US" dirty="0"/>
              <a:t>Apples to apples TCO calculation is really hard</a:t>
            </a:r>
          </a:p>
          <a:p>
            <a:endParaRPr lang="en-US" dirty="0"/>
          </a:p>
        </p:txBody>
      </p:sp>
    </p:spTree>
    <p:extLst>
      <p:ext uri="{BB962C8B-B14F-4D97-AF65-F5344CB8AC3E}">
        <p14:creationId xmlns:p14="http://schemas.microsoft.com/office/powerpoint/2010/main" val="20665780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3684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5273d31c33_2_5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273d31c33_2_5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F18A20"/>
                </a:solidFill>
                <a:hlinkClick r:id="rId3"/>
              </a:rPr>
              <a:t>https://azure.microsoft.com/en-us/pricing/calculator/</a:t>
            </a:r>
            <a:endParaRPr lang="en-US" sz="1200" dirty="0">
              <a:solidFill>
                <a:srgbClr val="262626"/>
              </a:solidFill>
            </a:endParaRPr>
          </a:p>
          <a:p>
            <a:pPr marL="0" lvl="0" indent="0" algn="l" rtl="0">
              <a:spcBef>
                <a:spcPts val="0"/>
              </a:spcBef>
              <a:spcAft>
                <a:spcPts val="0"/>
              </a:spcAft>
              <a:buNone/>
            </a:pPr>
            <a:endParaRPr dirty="0"/>
          </a:p>
        </p:txBody>
      </p:sp>
      <p:sp>
        <p:nvSpPr>
          <p:cNvPr id="1564" name="Google Shape;1564;g5273d31c33_2_5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587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0D1F797-7F33-4F36-B7EB-230C6CF3C3F2}"/>
              </a:ext>
            </a:extLst>
          </p:cNvPr>
          <p:cNvSpPr>
            <a:spLocks noGrp="1"/>
          </p:cNvSpPr>
          <p:nvPr>
            <p:ph type="body" idx="1"/>
          </p:nvPr>
        </p:nvSpPr>
        <p:spPr/>
        <p:txBody>
          <a:bodyPr/>
          <a:lstStyle/>
          <a:p>
            <a:r>
              <a:rPr lang="en-US" dirty="0"/>
              <a:t>Microsoft wants Azure to save you money</a:t>
            </a:r>
          </a:p>
          <a:p>
            <a:endParaRPr lang="en-US" dirty="0"/>
          </a:p>
        </p:txBody>
      </p:sp>
    </p:spTree>
    <p:extLst>
      <p:ext uri="{BB962C8B-B14F-4D97-AF65-F5344CB8AC3E}">
        <p14:creationId xmlns:p14="http://schemas.microsoft.com/office/powerpoint/2010/main" val="32625641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0756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102</a:t>
            </a:fld>
            <a:endParaRPr lang="en-US"/>
          </a:p>
        </p:txBody>
      </p:sp>
    </p:spTree>
    <p:extLst>
      <p:ext uri="{BB962C8B-B14F-4D97-AF65-F5344CB8AC3E}">
        <p14:creationId xmlns:p14="http://schemas.microsoft.com/office/powerpoint/2010/main" val="2606209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103</a:t>
            </a:fld>
            <a:endParaRPr lang="en-US"/>
          </a:p>
        </p:txBody>
      </p:sp>
    </p:spTree>
    <p:extLst>
      <p:ext uri="{BB962C8B-B14F-4D97-AF65-F5344CB8AC3E}">
        <p14:creationId xmlns:p14="http://schemas.microsoft.com/office/powerpoint/2010/main" val="23587700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all in this together. Network with other teams and share what you’ve learned. This is a complex landscape and we can navigate it together.</a:t>
            </a:r>
          </a:p>
          <a:p>
            <a:r>
              <a:rPr lang="en-US" dirty="0"/>
              <a:t>Other teams are a resource</a:t>
            </a:r>
          </a:p>
          <a:p>
            <a:r>
              <a:rPr lang="en-US" dirty="0"/>
              <a:t>Contribute to CUNA’s inner source repositories</a:t>
            </a:r>
          </a:p>
          <a:p>
            <a:r>
              <a:rPr lang="en-US" dirty="0"/>
              <a:t>Pay it forward</a:t>
            </a:r>
          </a:p>
        </p:txBody>
      </p:sp>
      <p:sp>
        <p:nvSpPr>
          <p:cNvPr id="4" name="Slide Number Placeholder 3"/>
          <p:cNvSpPr>
            <a:spLocks noGrp="1"/>
          </p:cNvSpPr>
          <p:nvPr>
            <p:ph type="sldNum" sz="quarter" idx="5"/>
          </p:nvPr>
        </p:nvSpPr>
        <p:spPr/>
        <p:txBody>
          <a:bodyPr/>
          <a:lstStyle/>
          <a:p>
            <a:fld id="{9D3EB82B-1BD5-114E-8C08-48E7E9F151F0}" type="slidenum">
              <a:rPr lang="en-US" smtClean="0"/>
              <a:t>105</a:t>
            </a:fld>
            <a:endParaRPr lang="en-US"/>
          </a:p>
        </p:txBody>
      </p:sp>
    </p:spTree>
    <p:extLst>
      <p:ext uri="{BB962C8B-B14F-4D97-AF65-F5344CB8AC3E}">
        <p14:creationId xmlns:p14="http://schemas.microsoft.com/office/powerpoint/2010/main" val="18711306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3EB82B-1BD5-114E-8C08-48E7E9F151F0}" type="slidenum">
              <a:rPr lang="en-US" smtClean="0"/>
              <a:t>106</a:t>
            </a:fld>
            <a:endParaRPr lang="en-US"/>
          </a:p>
        </p:txBody>
      </p:sp>
    </p:spTree>
    <p:extLst>
      <p:ext uri="{BB962C8B-B14F-4D97-AF65-F5344CB8AC3E}">
        <p14:creationId xmlns:p14="http://schemas.microsoft.com/office/powerpoint/2010/main" val="25367110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5020B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04C6-7C8C-F642-ACD3-3E511D760F16}"/>
              </a:ext>
            </a:extLst>
          </p:cNvPr>
          <p:cNvSpPr>
            <a:spLocks noGrp="1"/>
          </p:cNvSpPr>
          <p:nvPr>
            <p:ph type="ctrTitle"/>
          </p:nvPr>
        </p:nvSpPr>
        <p:spPr>
          <a:xfrm>
            <a:off x="612647" y="1122363"/>
            <a:ext cx="10972800" cy="2387600"/>
          </a:xfrm>
        </p:spPr>
        <p:txBody>
          <a:bodyPr anchor="b">
            <a:normAutofit/>
          </a:bodyPr>
          <a:lstStyle>
            <a:lvl1pPr algn="ctr">
              <a:defRPr sz="4800" b="1" spc="1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B245197-F3EF-134C-9708-990B5D52FCA5}"/>
              </a:ext>
            </a:extLst>
          </p:cNvPr>
          <p:cNvSpPr>
            <a:spLocks noGrp="1"/>
          </p:cNvSpPr>
          <p:nvPr>
            <p:ph type="subTitle" idx="1"/>
          </p:nvPr>
        </p:nvSpPr>
        <p:spPr>
          <a:xfrm>
            <a:off x="606552" y="3602038"/>
            <a:ext cx="10972799" cy="1655762"/>
          </a:xfrm>
        </p:spPr>
        <p:txBody>
          <a:bodyPr>
            <a:normAutofit/>
          </a:bodyPr>
          <a:lstStyle>
            <a:lvl1pPr marL="0" indent="0" algn="ctr">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13">
            <a:extLst>
              <a:ext uri="{FF2B5EF4-FFF2-40B4-BE49-F238E27FC236}">
                <a16:creationId xmlns:a16="http://schemas.microsoft.com/office/drawing/2014/main" id="{5F547F72-0F86-834A-B638-D00246A84305}"/>
              </a:ext>
            </a:extLst>
          </p:cNvPr>
          <p:cNvSpPr>
            <a:spLocks noGrp="1"/>
          </p:cNvSpPr>
          <p:nvPr>
            <p:ph type="body" sz="quarter" idx="10" hasCustomPrompt="1"/>
          </p:nvPr>
        </p:nvSpPr>
        <p:spPr>
          <a:xfrm>
            <a:off x="8836151" y="6280974"/>
            <a:ext cx="2743200" cy="312675"/>
          </a:xfrm>
        </p:spPr>
        <p:txBody>
          <a:bodyPr>
            <a:noAutofit/>
          </a:bodyPr>
          <a:lstStyle>
            <a:lvl1pPr marL="0" indent="0" algn="r">
              <a:spcBef>
                <a:spcPts val="0"/>
              </a:spcBef>
              <a:spcAft>
                <a:spcPts val="0"/>
              </a:spcAft>
              <a:buNone/>
              <a:defRPr sz="1400" baseline="0">
                <a:solidFill>
                  <a:schemeClr val="bg1"/>
                </a:solidFill>
                <a:latin typeface="Arial" panose="020B0604020202020204" pitchFamily="34" charset="0"/>
              </a:defRPr>
            </a:lvl1pPr>
          </a:lstStyle>
          <a:p>
            <a:pPr lvl="0"/>
            <a:r>
              <a:rPr lang="en-US" dirty="0"/>
              <a:t>mm/</a:t>
            </a:r>
            <a:r>
              <a:rPr lang="en-US" dirty="0" err="1"/>
              <a:t>dd</a:t>
            </a:r>
            <a:r>
              <a:rPr lang="en-US" dirty="0"/>
              <a:t>/</a:t>
            </a:r>
            <a:r>
              <a:rPr lang="en-US" dirty="0" err="1"/>
              <a:t>yy</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017" y="6280974"/>
            <a:ext cx="1182540" cy="222042"/>
          </a:xfrm>
          <a:prstGeom prst="rect">
            <a:avLst/>
          </a:prstGeom>
        </p:spPr>
      </p:pic>
    </p:spTree>
    <p:extLst>
      <p:ext uri="{BB962C8B-B14F-4D97-AF65-F5344CB8AC3E}">
        <p14:creationId xmlns:p14="http://schemas.microsoft.com/office/powerpoint/2010/main" val="120701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EBDDB7-B471-A643-8CA0-B7B9982FE6CB}"/>
              </a:ext>
            </a:extLst>
          </p:cNvPr>
          <p:cNvSpPr>
            <a:spLocks noGrp="1"/>
          </p:cNvSpPr>
          <p:nvPr>
            <p:ph type="sldNum" sz="quarter" idx="12"/>
          </p:nvPr>
        </p:nvSpPr>
        <p:spPr/>
        <p:txBody>
          <a:bodyPr/>
          <a:lstStyle/>
          <a:p>
            <a:fld id="{37A9C3AE-D32A-444C-8592-ABFF7FAA7AD5}" type="slidenum">
              <a:rPr lang="en-US" smtClean="0"/>
              <a:t>‹#›</a:t>
            </a:fld>
            <a:endParaRPr lang="en-US"/>
          </a:p>
        </p:txBody>
      </p:sp>
    </p:spTree>
    <p:extLst>
      <p:ext uri="{BB962C8B-B14F-4D97-AF65-F5344CB8AC3E}">
        <p14:creationId xmlns:p14="http://schemas.microsoft.com/office/powerpoint/2010/main" val="297664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BEA9325-3C66-D54B-9233-55620F1C49F5}"/>
              </a:ext>
            </a:extLst>
          </p:cNvPr>
          <p:cNvSpPr/>
          <p:nvPr userDrawn="1"/>
        </p:nvSpPr>
        <p:spPr>
          <a:xfrm rot="10800000">
            <a:off x="6705600" y="-1"/>
            <a:ext cx="5486400" cy="6857999"/>
          </a:xfrm>
          <a:prstGeom prst="rect">
            <a:avLst/>
          </a:prstGeom>
          <a:solidFill>
            <a:srgbClr val="3300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33006F"/>
              </a:solidFill>
            </a:endParaRPr>
          </a:p>
        </p:txBody>
      </p:sp>
      <p:sp>
        <p:nvSpPr>
          <p:cNvPr id="7" name="Slide Number Placeholder 6">
            <a:extLst>
              <a:ext uri="{FF2B5EF4-FFF2-40B4-BE49-F238E27FC236}">
                <a16:creationId xmlns:a16="http://schemas.microsoft.com/office/drawing/2014/main" id="{A09C6735-B494-B648-8359-600ADA110ECE}"/>
              </a:ext>
            </a:extLst>
          </p:cNvPr>
          <p:cNvSpPr>
            <a:spLocks noGrp="1"/>
          </p:cNvSpPr>
          <p:nvPr>
            <p:ph type="sldNum" sz="quarter" idx="12"/>
          </p:nvPr>
        </p:nvSpPr>
        <p:spPr/>
        <p:txBody>
          <a:bodyPr/>
          <a:lstStyle>
            <a:lvl1pPr>
              <a:defRPr baseline="0">
                <a:solidFill>
                  <a:schemeClr val="bg1"/>
                </a:solidFill>
              </a:defRPr>
            </a:lvl1pPr>
          </a:lstStyle>
          <a:p>
            <a:fld id="{37A9C3AE-D32A-444C-8592-ABFF7FAA7AD5}" type="slidenum">
              <a:rPr lang="en-US" smtClean="0"/>
              <a:pPr/>
              <a:t>‹#›</a:t>
            </a:fld>
            <a:endParaRPr lang="en-US" dirty="0"/>
          </a:p>
        </p:txBody>
      </p:sp>
      <p:sp>
        <p:nvSpPr>
          <p:cNvPr id="8" name="Title 1">
            <a:extLst>
              <a:ext uri="{FF2B5EF4-FFF2-40B4-BE49-F238E27FC236}">
                <a16:creationId xmlns:a16="http://schemas.microsoft.com/office/drawing/2014/main" id="{B000EECD-8076-B446-9C78-5DC613ECE593}"/>
              </a:ext>
            </a:extLst>
          </p:cNvPr>
          <p:cNvSpPr>
            <a:spLocks noGrp="1"/>
          </p:cNvSpPr>
          <p:nvPr>
            <p:ph type="title"/>
          </p:nvPr>
        </p:nvSpPr>
        <p:spPr>
          <a:xfrm>
            <a:off x="609600" y="365125"/>
            <a:ext cx="5410200" cy="926347"/>
          </a:xfrm>
        </p:spPr>
        <p:txBody>
          <a:bodyPr/>
          <a:lstStyle/>
          <a:p>
            <a:r>
              <a:rPr lang="en-US"/>
              <a:t>Click to edit Master title style</a:t>
            </a:r>
          </a:p>
        </p:txBody>
      </p:sp>
      <p:sp>
        <p:nvSpPr>
          <p:cNvPr id="9" name="Content Placeholder 2">
            <a:extLst>
              <a:ext uri="{FF2B5EF4-FFF2-40B4-BE49-F238E27FC236}">
                <a16:creationId xmlns:a16="http://schemas.microsoft.com/office/drawing/2014/main" id="{70ED3A74-3CA5-3340-AA16-1F716DC328D6}"/>
              </a:ext>
            </a:extLst>
          </p:cNvPr>
          <p:cNvSpPr>
            <a:spLocks noGrp="1"/>
          </p:cNvSpPr>
          <p:nvPr>
            <p:ph sz="half" idx="13"/>
          </p:nvPr>
        </p:nvSpPr>
        <p:spPr>
          <a:xfrm>
            <a:off x="609600" y="1291472"/>
            <a:ext cx="5410200" cy="4886697"/>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5D7E6DC1-800A-764D-9D3D-CF6B2EEB7352}"/>
              </a:ext>
            </a:extLst>
          </p:cNvPr>
          <p:cNvSpPr>
            <a:spLocks noGrp="1"/>
          </p:cNvSpPr>
          <p:nvPr>
            <p:ph idx="1"/>
          </p:nvPr>
        </p:nvSpPr>
        <p:spPr>
          <a:xfrm>
            <a:off x="6705600" y="-1"/>
            <a:ext cx="5486400" cy="6857999"/>
          </a:xfrm>
          <a:solidFill>
            <a:srgbClr val="5020B1"/>
          </a:solidFill>
        </p:spPr>
        <p:txBody>
          <a:bodyPr/>
          <a:lstStyle>
            <a:lvl1pPr>
              <a:defRPr sz="3200">
                <a:solidFill>
                  <a:srgbClr val="5020B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100000"/>
              </a:lnSpc>
              <a:spcBef>
                <a:spcPts val="1000"/>
              </a:spcBef>
              <a:spcAft>
                <a:spcPts val="200"/>
              </a:spcAft>
              <a:buClrTx/>
              <a:buSzTx/>
              <a:buFont typeface="Arial" panose="020B0604020202020204" pitchFamily="34" charset="0"/>
              <a:buNone/>
              <a:tabLst/>
              <a:defRPr/>
            </a:pPr>
            <a:r>
              <a:rPr lang="en-US" dirty="0"/>
              <a:t>Click to edit Master text styles</a:t>
            </a:r>
          </a:p>
        </p:txBody>
      </p:sp>
    </p:spTree>
    <p:extLst>
      <p:ext uri="{BB962C8B-B14F-4D97-AF65-F5344CB8AC3E}">
        <p14:creationId xmlns:p14="http://schemas.microsoft.com/office/powerpoint/2010/main" val="3438019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E1E299-4C90-6B42-8485-5FA2B85B4380}"/>
              </a:ext>
            </a:extLst>
          </p:cNvPr>
          <p:cNvSpPr/>
          <p:nvPr userDrawn="1"/>
        </p:nvSpPr>
        <p:spPr>
          <a:xfrm rot="10800000">
            <a:off x="0" y="0"/>
            <a:ext cx="5486400" cy="6857999"/>
          </a:xfrm>
          <a:prstGeom prst="rect">
            <a:avLst/>
          </a:prstGeom>
          <a:solidFill>
            <a:srgbClr val="3300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948DC2EE-5159-3D45-9DDE-EB7CDABC58FC}"/>
              </a:ext>
            </a:extLst>
          </p:cNvPr>
          <p:cNvSpPr>
            <a:spLocks noGrp="1"/>
          </p:cNvSpPr>
          <p:nvPr>
            <p:ph idx="1"/>
          </p:nvPr>
        </p:nvSpPr>
        <p:spPr>
          <a:xfrm>
            <a:off x="0" y="0"/>
            <a:ext cx="5486400" cy="6857999"/>
          </a:xfrm>
          <a:solidFill>
            <a:srgbClr val="5020B1"/>
          </a:solidFill>
        </p:spPr>
        <p:txBody>
          <a:bodyPr/>
          <a:lstStyle>
            <a:lvl1pPr>
              <a:defRPr sz="3200">
                <a:solidFill>
                  <a:srgbClr val="5020B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100000"/>
              </a:lnSpc>
              <a:spcBef>
                <a:spcPts val="1000"/>
              </a:spcBef>
              <a:spcAft>
                <a:spcPts val="200"/>
              </a:spcAft>
              <a:buClrTx/>
              <a:buSzTx/>
              <a:buFont typeface="Arial" panose="020B0604020202020204" pitchFamily="34" charset="0"/>
              <a:buNone/>
              <a:tabLst/>
              <a:defRPr/>
            </a:pPr>
            <a:r>
              <a:rPr lang="en-US" dirty="0"/>
              <a:t>Click to edit Master text styles</a:t>
            </a:r>
          </a:p>
        </p:txBody>
      </p:sp>
      <p:sp>
        <p:nvSpPr>
          <p:cNvPr id="4" name="Slide Number Placeholder 3">
            <a:extLst>
              <a:ext uri="{FF2B5EF4-FFF2-40B4-BE49-F238E27FC236}">
                <a16:creationId xmlns:a16="http://schemas.microsoft.com/office/drawing/2014/main" id="{AD146E25-882E-074C-8A0D-6C0C23B8E3B3}"/>
              </a:ext>
            </a:extLst>
          </p:cNvPr>
          <p:cNvSpPr>
            <a:spLocks noGrp="1"/>
          </p:cNvSpPr>
          <p:nvPr>
            <p:ph type="sldNum" sz="quarter" idx="11"/>
          </p:nvPr>
        </p:nvSpPr>
        <p:spPr/>
        <p:txBody>
          <a:bodyPr/>
          <a:lstStyle/>
          <a:p>
            <a:fld id="{37A9C3AE-D32A-444C-8592-ABFF7FAA7AD5}" type="slidenum">
              <a:rPr lang="en-US" smtClean="0"/>
              <a:pPr/>
              <a:t>‹#›</a:t>
            </a:fld>
            <a:endParaRPr lang="en-US" dirty="0"/>
          </a:p>
        </p:txBody>
      </p:sp>
      <p:sp>
        <p:nvSpPr>
          <p:cNvPr id="5" name="Title 1">
            <a:extLst>
              <a:ext uri="{FF2B5EF4-FFF2-40B4-BE49-F238E27FC236}">
                <a16:creationId xmlns:a16="http://schemas.microsoft.com/office/drawing/2014/main" id="{99FEC786-AC2B-AD4E-A267-A1C27B9DC79F}"/>
              </a:ext>
            </a:extLst>
          </p:cNvPr>
          <p:cNvSpPr>
            <a:spLocks noGrp="1"/>
          </p:cNvSpPr>
          <p:nvPr>
            <p:ph type="title"/>
          </p:nvPr>
        </p:nvSpPr>
        <p:spPr>
          <a:xfrm>
            <a:off x="6172202" y="365125"/>
            <a:ext cx="5410200" cy="973481"/>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21054F04-871B-C54F-9DE3-456FE9AE7A53}"/>
              </a:ext>
            </a:extLst>
          </p:cNvPr>
          <p:cNvSpPr>
            <a:spLocks noGrp="1"/>
          </p:cNvSpPr>
          <p:nvPr>
            <p:ph sz="half" idx="13"/>
          </p:nvPr>
        </p:nvSpPr>
        <p:spPr>
          <a:xfrm>
            <a:off x="6172202" y="1338606"/>
            <a:ext cx="5410200" cy="4839563"/>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6525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387157-E61F-5D4D-A792-549F6DE75C29}"/>
              </a:ext>
            </a:extLst>
          </p:cNvPr>
          <p:cNvSpPr/>
          <p:nvPr userDrawn="1"/>
        </p:nvSpPr>
        <p:spPr>
          <a:xfrm>
            <a:off x="6705599" y="-1"/>
            <a:ext cx="5486400" cy="685799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6">
            <a:extLst>
              <a:ext uri="{FF2B5EF4-FFF2-40B4-BE49-F238E27FC236}">
                <a16:creationId xmlns:a16="http://schemas.microsoft.com/office/drawing/2014/main" id="{2BA11D03-F385-0D42-82F0-15919150F398}"/>
              </a:ext>
            </a:extLst>
          </p:cNvPr>
          <p:cNvSpPr>
            <a:spLocks noGrp="1"/>
          </p:cNvSpPr>
          <p:nvPr>
            <p:ph type="sldNum" sz="quarter" idx="12"/>
          </p:nvPr>
        </p:nvSpPr>
        <p:spPr/>
        <p:txBody>
          <a:bodyPr/>
          <a:lstStyle/>
          <a:p>
            <a:fld id="{37A9C3AE-D32A-444C-8592-ABFF7FAA7AD5}" type="slidenum">
              <a:rPr lang="en-US" smtClean="0"/>
              <a:t>‹#›</a:t>
            </a:fld>
            <a:endParaRPr lang="en-US"/>
          </a:p>
        </p:txBody>
      </p:sp>
      <p:sp>
        <p:nvSpPr>
          <p:cNvPr id="8" name="Content Placeholder 2">
            <a:extLst>
              <a:ext uri="{FF2B5EF4-FFF2-40B4-BE49-F238E27FC236}">
                <a16:creationId xmlns:a16="http://schemas.microsoft.com/office/drawing/2014/main" id="{34B66623-2A83-1B45-8EA3-9C5B76F15138}"/>
              </a:ext>
            </a:extLst>
          </p:cNvPr>
          <p:cNvSpPr>
            <a:spLocks noGrp="1"/>
          </p:cNvSpPr>
          <p:nvPr>
            <p:ph idx="1"/>
          </p:nvPr>
        </p:nvSpPr>
        <p:spPr>
          <a:xfrm>
            <a:off x="6705599" y="1"/>
            <a:ext cx="5486400" cy="6857999"/>
          </a:xfrm>
        </p:spPr>
        <p:txBody>
          <a:bodyPr/>
          <a:lstStyle>
            <a:lvl1pPr>
              <a:defRPr sz="3200">
                <a:solidFill>
                  <a:srgbClr val="333333"/>
                </a:solidFill>
              </a:defRPr>
            </a:lvl1pPr>
            <a:lvl2pPr>
              <a:defRPr sz="2800">
                <a:solidFill>
                  <a:srgbClr val="333333"/>
                </a:solidFill>
              </a:defRPr>
            </a:lvl2pPr>
            <a:lvl3pPr>
              <a:defRPr sz="2400">
                <a:solidFill>
                  <a:srgbClr val="333333"/>
                </a:solidFill>
              </a:defRPr>
            </a:lvl3pPr>
            <a:lvl4pPr>
              <a:defRPr sz="2000">
                <a:solidFill>
                  <a:srgbClr val="333333"/>
                </a:solidFill>
              </a:defRPr>
            </a:lvl4pPr>
            <a:lvl5pPr>
              <a:defRPr sz="2000">
                <a:solidFill>
                  <a:srgbClr val="33333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F60BE74F-7F72-B544-A363-4F74A43A2A69}"/>
              </a:ext>
            </a:extLst>
          </p:cNvPr>
          <p:cNvSpPr>
            <a:spLocks noGrp="1"/>
          </p:cNvSpPr>
          <p:nvPr>
            <p:ph type="title"/>
          </p:nvPr>
        </p:nvSpPr>
        <p:spPr>
          <a:xfrm>
            <a:off x="609600" y="365125"/>
            <a:ext cx="5410200" cy="926347"/>
          </a:xfrm>
        </p:spPr>
        <p:txBody>
          <a:body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08B8E261-631A-414A-B962-47F99407FBAC}"/>
              </a:ext>
            </a:extLst>
          </p:cNvPr>
          <p:cNvSpPr>
            <a:spLocks noGrp="1"/>
          </p:cNvSpPr>
          <p:nvPr>
            <p:ph sz="half" idx="13"/>
          </p:nvPr>
        </p:nvSpPr>
        <p:spPr>
          <a:xfrm>
            <a:off x="609600" y="1291472"/>
            <a:ext cx="5410200" cy="4886697"/>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508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E5157FE-F203-5541-81E1-2B43B2EFA53D}"/>
              </a:ext>
            </a:extLst>
          </p:cNvPr>
          <p:cNvSpPr/>
          <p:nvPr userDrawn="1"/>
        </p:nvSpPr>
        <p:spPr>
          <a:xfrm>
            <a:off x="0" y="-1"/>
            <a:ext cx="5486400" cy="685799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a:extLst>
              <a:ext uri="{FF2B5EF4-FFF2-40B4-BE49-F238E27FC236}">
                <a16:creationId xmlns:a16="http://schemas.microsoft.com/office/drawing/2014/main" id="{A978E47A-4285-5C4E-88FE-6B6A121329D5}"/>
              </a:ext>
            </a:extLst>
          </p:cNvPr>
          <p:cNvSpPr>
            <a:spLocks noGrp="1"/>
          </p:cNvSpPr>
          <p:nvPr>
            <p:ph idx="1"/>
          </p:nvPr>
        </p:nvSpPr>
        <p:spPr>
          <a:xfrm>
            <a:off x="0" y="1"/>
            <a:ext cx="5486400" cy="6857999"/>
          </a:xfrm>
        </p:spPr>
        <p:txBody>
          <a:bodyPr/>
          <a:lstStyle>
            <a:lvl1pPr>
              <a:defRPr sz="3200">
                <a:solidFill>
                  <a:srgbClr val="333333"/>
                </a:solidFill>
              </a:defRPr>
            </a:lvl1pPr>
            <a:lvl2pPr>
              <a:defRPr sz="2800">
                <a:solidFill>
                  <a:srgbClr val="333333"/>
                </a:solidFill>
              </a:defRPr>
            </a:lvl2pPr>
            <a:lvl3pPr>
              <a:defRPr sz="2400">
                <a:solidFill>
                  <a:srgbClr val="333333"/>
                </a:solidFill>
              </a:defRPr>
            </a:lvl3pPr>
            <a:lvl4pPr>
              <a:defRPr sz="2000">
                <a:solidFill>
                  <a:srgbClr val="333333"/>
                </a:solidFill>
              </a:defRPr>
            </a:lvl4pPr>
            <a:lvl5pPr>
              <a:defRPr sz="2000">
                <a:solidFill>
                  <a:srgbClr val="33333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1F453CE3-5C63-0B4C-8A5D-B66E292A5EBD}"/>
              </a:ext>
            </a:extLst>
          </p:cNvPr>
          <p:cNvSpPr>
            <a:spLocks noGrp="1"/>
          </p:cNvSpPr>
          <p:nvPr>
            <p:ph type="sldNum" sz="quarter" idx="11"/>
          </p:nvPr>
        </p:nvSpPr>
        <p:spPr/>
        <p:txBody>
          <a:bodyPr/>
          <a:lstStyle/>
          <a:p>
            <a:fld id="{37A9C3AE-D32A-444C-8592-ABFF7FAA7AD5}" type="slidenum">
              <a:rPr lang="en-US" smtClean="0"/>
              <a:pPr/>
              <a:t>‹#›</a:t>
            </a:fld>
            <a:endParaRPr lang="en-US" dirty="0"/>
          </a:p>
        </p:txBody>
      </p:sp>
      <p:sp>
        <p:nvSpPr>
          <p:cNvPr id="5" name="Title 1">
            <a:extLst>
              <a:ext uri="{FF2B5EF4-FFF2-40B4-BE49-F238E27FC236}">
                <a16:creationId xmlns:a16="http://schemas.microsoft.com/office/drawing/2014/main" id="{B3E58C2E-EF36-7F48-8B12-B930BCFD2B5D}"/>
              </a:ext>
            </a:extLst>
          </p:cNvPr>
          <p:cNvSpPr>
            <a:spLocks noGrp="1"/>
          </p:cNvSpPr>
          <p:nvPr>
            <p:ph type="title"/>
          </p:nvPr>
        </p:nvSpPr>
        <p:spPr>
          <a:xfrm>
            <a:off x="6172202" y="365125"/>
            <a:ext cx="5410200" cy="926347"/>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6CC32888-758E-0E4C-B579-5477F2FB68F6}"/>
              </a:ext>
            </a:extLst>
          </p:cNvPr>
          <p:cNvSpPr>
            <a:spLocks noGrp="1"/>
          </p:cNvSpPr>
          <p:nvPr>
            <p:ph sz="half" idx="13"/>
          </p:nvPr>
        </p:nvSpPr>
        <p:spPr>
          <a:xfrm>
            <a:off x="6172202" y="1291472"/>
            <a:ext cx="5410200" cy="4886697"/>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9753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4521" y="747897"/>
            <a:ext cx="9994786" cy="918535"/>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37A9C3AE-D32A-444C-8592-ABFF7FAA7AD5}" type="slidenum">
              <a:rPr lang="en-US" smtClean="0"/>
              <a:pPr/>
              <a:t>‹#›</a:t>
            </a:fld>
            <a:endParaRPr lang="en-US" dirty="0"/>
          </a:p>
        </p:txBody>
      </p:sp>
      <p:sp>
        <p:nvSpPr>
          <p:cNvPr id="7" name="Text Placeholder 6"/>
          <p:cNvSpPr>
            <a:spLocks noGrp="1"/>
          </p:cNvSpPr>
          <p:nvPr>
            <p:ph type="body" sz="quarter" idx="12"/>
          </p:nvPr>
        </p:nvSpPr>
        <p:spPr>
          <a:xfrm>
            <a:off x="1084701" y="1666432"/>
            <a:ext cx="9994606" cy="41216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8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4521" y="758530"/>
            <a:ext cx="10069032" cy="907902"/>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37A9C3AE-D32A-444C-8592-ABFF7FAA7AD5}" type="slidenum">
              <a:rPr lang="en-US" smtClean="0"/>
              <a:pPr/>
              <a:t>‹#›</a:t>
            </a:fld>
            <a:endParaRPr lang="en-US" dirty="0"/>
          </a:p>
        </p:txBody>
      </p:sp>
      <p:sp>
        <p:nvSpPr>
          <p:cNvPr id="7" name="Text Placeholder 6"/>
          <p:cNvSpPr>
            <a:spLocks noGrp="1"/>
          </p:cNvSpPr>
          <p:nvPr>
            <p:ph type="body" sz="quarter" idx="12"/>
          </p:nvPr>
        </p:nvSpPr>
        <p:spPr>
          <a:xfrm>
            <a:off x="1084041" y="1677065"/>
            <a:ext cx="10069512" cy="41864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5818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5020B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AF4FC17-D062-FD46-899D-E607026CE78B}"/>
              </a:ext>
            </a:extLst>
          </p:cNvPr>
          <p:cNvSpPr>
            <a:spLocks noGrp="1"/>
          </p:cNvSpPr>
          <p:nvPr>
            <p:ph type="sldNum" sz="quarter" idx="12"/>
          </p:nvPr>
        </p:nvSpPr>
        <p:spPr>
          <a:xfrm>
            <a:off x="8842248" y="6254750"/>
            <a:ext cx="2743200" cy="365125"/>
          </a:xfrm>
        </p:spPr>
        <p:txBody>
          <a:bodyPr/>
          <a:lstStyle>
            <a:lvl1pPr>
              <a:defRPr>
                <a:solidFill>
                  <a:schemeClr val="bg1"/>
                </a:solidFill>
              </a:defRPr>
            </a:lvl1pPr>
          </a:lstStyle>
          <a:p>
            <a:fld id="{37A9C3AE-D32A-444C-8592-ABFF7FAA7AD5}" type="slidenum">
              <a:rPr lang="en-US" smtClean="0"/>
              <a:pPr/>
              <a:t>‹#›</a:t>
            </a:fld>
            <a:endParaRPr lang="en-US"/>
          </a:p>
        </p:txBody>
      </p:sp>
      <p:sp>
        <p:nvSpPr>
          <p:cNvPr id="7" name="Title 1">
            <a:extLst>
              <a:ext uri="{FF2B5EF4-FFF2-40B4-BE49-F238E27FC236}">
                <a16:creationId xmlns:a16="http://schemas.microsoft.com/office/drawing/2014/main" id="{13000080-DA8D-5144-BF6B-6C450EA313BC}"/>
              </a:ext>
            </a:extLst>
          </p:cNvPr>
          <p:cNvSpPr>
            <a:spLocks noGrp="1"/>
          </p:cNvSpPr>
          <p:nvPr>
            <p:ph type="title"/>
          </p:nvPr>
        </p:nvSpPr>
        <p:spPr>
          <a:xfrm>
            <a:off x="612648" y="1238398"/>
            <a:ext cx="10972800" cy="2852737"/>
          </a:xfrm>
        </p:spPr>
        <p:txBody>
          <a:bodyPr anchor="b">
            <a:normAutofit/>
          </a:bodyPr>
          <a:lstStyle>
            <a:lvl1pPr algn="ctr">
              <a:defRPr sz="4800" b="1" i="0" baseline="0">
                <a:solidFill>
                  <a:schemeClr val="bg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BCEA3BC4-08AF-3140-8D48-F9BF88DF84FA}"/>
              </a:ext>
            </a:extLst>
          </p:cNvPr>
          <p:cNvSpPr>
            <a:spLocks noGrp="1"/>
          </p:cNvSpPr>
          <p:nvPr>
            <p:ph type="body" idx="1"/>
          </p:nvPr>
        </p:nvSpPr>
        <p:spPr>
          <a:xfrm>
            <a:off x="612647" y="4118123"/>
            <a:ext cx="10972799" cy="1500187"/>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017" y="6280974"/>
            <a:ext cx="1182540" cy="222042"/>
          </a:xfrm>
          <a:prstGeom prst="rect">
            <a:avLst/>
          </a:prstGeom>
        </p:spPr>
      </p:pic>
    </p:spTree>
    <p:extLst>
      <p:ext uri="{BB962C8B-B14F-4D97-AF65-F5344CB8AC3E}">
        <p14:creationId xmlns:p14="http://schemas.microsoft.com/office/powerpoint/2010/main" val="337088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Slide 2">
    <p:bg>
      <p:bgPr>
        <a:solidFill>
          <a:srgbClr val="333333"/>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AF4FC17-D062-FD46-899D-E607026CE78B}"/>
              </a:ext>
            </a:extLst>
          </p:cNvPr>
          <p:cNvSpPr>
            <a:spLocks noGrp="1"/>
          </p:cNvSpPr>
          <p:nvPr>
            <p:ph type="sldNum" sz="quarter" idx="12"/>
          </p:nvPr>
        </p:nvSpPr>
        <p:spPr>
          <a:xfrm>
            <a:off x="8842248" y="6254750"/>
            <a:ext cx="2743200" cy="365125"/>
          </a:xfrm>
        </p:spPr>
        <p:txBody>
          <a:bodyPr/>
          <a:lstStyle>
            <a:lvl1pPr>
              <a:defRPr>
                <a:solidFill>
                  <a:schemeClr val="bg1"/>
                </a:solidFill>
              </a:defRPr>
            </a:lvl1pPr>
          </a:lstStyle>
          <a:p>
            <a:fld id="{37A9C3AE-D32A-444C-8592-ABFF7FAA7AD5}" type="slidenum">
              <a:rPr lang="en-US" smtClean="0"/>
              <a:pPr/>
              <a:t>‹#›</a:t>
            </a:fld>
            <a:endParaRPr lang="en-US"/>
          </a:p>
        </p:txBody>
      </p:sp>
      <p:sp>
        <p:nvSpPr>
          <p:cNvPr id="7" name="Title 1">
            <a:extLst>
              <a:ext uri="{FF2B5EF4-FFF2-40B4-BE49-F238E27FC236}">
                <a16:creationId xmlns:a16="http://schemas.microsoft.com/office/drawing/2014/main" id="{13000080-DA8D-5144-BF6B-6C450EA313BC}"/>
              </a:ext>
            </a:extLst>
          </p:cNvPr>
          <p:cNvSpPr>
            <a:spLocks noGrp="1"/>
          </p:cNvSpPr>
          <p:nvPr>
            <p:ph type="title"/>
          </p:nvPr>
        </p:nvSpPr>
        <p:spPr>
          <a:xfrm>
            <a:off x="612648" y="1238398"/>
            <a:ext cx="10972800" cy="2852737"/>
          </a:xfrm>
        </p:spPr>
        <p:txBody>
          <a:bodyPr anchor="b">
            <a:normAutofit/>
          </a:bodyPr>
          <a:lstStyle>
            <a:lvl1pPr algn="ctr">
              <a:defRPr sz="4800" b="1" i="0" baseline="0">
                <a:solidFill>
                  <a:schemeClr val="bg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BCEA3BC4-08AF-3140-8D48-F9BF88DF84FA}"/>
              </a:ext>
            </a:extLst>
          </p:cNvPr>
          <p:cNvSpPr>
            <a:spLocks noGrp="1"/>
          </p:cNvSpPr>
          <p:nvPr>
            <p:ph type="body" idx="1"/>
          </p:nvPr>
        </p:nvSpPr>
        <p:spPr>
          <a:xfrm>
            <a:off x="612647" y="4118123"/>
            <a:ext cx="10972799" cy="1500187"/>
          </a:xfrm>
        </p:spPr>
        <p:txBody>
          <a:bodyPr>
            <a:normAutofit/>
          </a:bodyPr>
          <a:lstStyle>
            <a:lvl1pPr marL="0" indent="0" algn="ctr">
              <a:buNone/>
              <a:defRPr sz="1800" spc="5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8017" y="6280974"/>
            <a:ext cx="1182540" cy="222042"/>
          </a:xfrm>
          <a:prstGeom prst="rect">
            <a:avLst/>
          </a:prstGeom>
        </p:spPr>
      </p:pic>
    </p:spTree>
    <p:extLst>
      <p:ext uri="{BB962C8B-B14F-4D97-AF65-F5344CB8AC3E}">
        <p14:creationId xmlns:p14="http://schemas.microsoft.com/office/powerpoint/2010/main" val="5499116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Full Content - Blue">
  <p:cSld name="Full Content - Blue">
    <p:spTree>
      <p:nvGrpSpPr>
        <p:cNvPr id="1" name="Shape 221"/>
        <p:cNvGrpSpPr/>
        <p:nvPr/>
      </p:nvGrpSpPr>
      <p:grpSpPr>
        <a:xfrm>
          <a:off x="0" y="0"/>
          <a:ext cx="0" cy="0"/>
          <a:chOff x="0" y="0"/>
          <a:chExt cx="0" cy="0"/>
        </a:xfrm>
      </p:grpSpPr>
      <p:sp>
        <p:nvSpPr>
          <p:cNvPr id="224" name="Google Shape;224;p39"/>
          <p:cNvSpPr txBox="1">
            <a:spLocks noGrp="1"/>
          </p:cNvSpPr>
          <p:nvPr>
            <p:ph type="body" idx="1"/>
          </p:nvPr>
        </p:nvSpPr>
        <p:spPr>
          <a:xfrm>
            <a:off x="1192213" y="493565"/>
            <a:ext cx="10264775" cy="589294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02438059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751" y="2900099"/>
            <a:ext cx="3813525" cy="709002"/>
          </a:xfrm>
          <a:prstGeom prst="rect">
            <a:avLst/>
          </a:prstGeom>
        </p:spPr>
      </p:pic>
      <p:sp>
        <p:nvSpPr>
          <p:cNvPr id="7" name="Picture Placeholder 6"/>
          <p:cNvSpPr>
            <a:spLocks noGrp="1" noChangeAspect="1"/>
          </p:cNvSpPr>
          <p:nvPr>
            <p:ph type="pic" sz="quarter" idx="12" hasCustomPrompt="1"/>
          </p:nvPr>
        </p:nvSpPr>
        <p:spPr>
          <a:xfrm>
            <a:off x="6566522" y="2778986"/>
            <a:ext cx="4551452" cy="1104353"/>
          </a:xfrm>
        </p:spPr>
        <p:txBody>
          <a:bodyPr/>
          <a:lstStyle>
            <a:lvl1pPr>
              <a:defRPr baseline="0"/>
            </a:lvl1pPr>
          </a:lstStyle>
          <a:p>
            <a:r>
              <a:rPr lang="en-US" dirty="0"/>
              <a:t>Partner Logo</a:t>
            </a:r>
          </a:p>
        </p:txBody>
      </p:sp>
      <p:grpSp>
        <p:nvGrpSpPr>
          <p:cNvPr id="11" name="Group 10"/>
          <p:cNvGrpSpPr/>
          <p:nvPr userDrawn="1"/>
        </p:nvGrpSpPr>
        <p:grpSpPr>
          <a:xfrm rot="2700000">
            <a:off x="5573776" y="3072806"/>
            <a:ext cx="516715" cy="516715"/>
            <a:chOff x="5493839" y="2845942"/>
            <a:chExt cx="786506" cy="786506"/>
          </a:xfrm>
        </p:grpSpPr>
        <p:sp>
          <p:nvSpPr>
            <p:cNvPr id="9" name="Rectangle 8"/>
            <p:cNvSpPr/>
            <p:nvPr userDrawn="1"/>
          </p:nvSpPr>
          <p:spPr>
            <a:xfrm>
              <a:off x="5825447" y="2845942"/>
              <a:ext cx="123290" cy="78650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rot="16200000">
              <a:off x="5825447" y="2823049"/>
              <a:ext cx="123290" cy="78650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 Placeholder 14"/>
          <p:cNvSpPr>
            <a:spLocks noGrp="1"/>
          </p:cNvSpPr>
          <p:nvPr>
            <p:ph type="body" sz="quarter" idx="13"/>
          </p:nvPr>
        </p:nvSpPr>
        <p:spPr>
          <a:xfrm>
            <a:off x="1903387" y="4113383"/>
            <a:ext cx="7878762" cy="477801"/>
          </a:xfrm>
        </p:spPr>
        <p:txBody>
          <a:bodyPr/>
          <a:lstStyle>
            <a:lvl1pPr marL="0" indent="0" algn="ctr">
              <a:buNone/>
              <a:defRPr spc="50" baseline="0">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892626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2074E-69D9-F548-8B1D-FDEBAD9F9662}"/>
              </a:ext>
            </a:extLst>
          </p:cNvPr>
          <p:cNvSpPr>
            <a:spLocks noGrp="1"/>
          </p:cNvSpPr>
          <p:nvPr>
            <p:ph type="title"/>
          </p:nvPr>
        </p:nvSpPr>
        <p:spPr/>
        <p:txBody>
          <a:bodyPr/>
          <a:lstStyle>
            <a:lvl1pPr>
              <a:defRPr>
                <a:solidFill>
                  <a:srgbClr val="5020B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E976ACD6-715F-8145-B40F-9AD00AE4BB21}"/>
              </a:ext>
            </a:extLst>
          </p:cNvPr>
          <p:cNvSpPr>
            <a:spLocks noGrp="1"/>
          </p:cNvSpPr>
          <p:nvPr>
            <p:ph idx="1"/>
          </p:nvPr>
        </p:nvSpPr>
        <p:spPr>
          <a:xfrm>
            <a:off x="609600" y="1282045"/>
            <a:ext cx="10972800" cy="47134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748BA15-0B58-A84A-B513-614F4F0C7C13}"/>
              </a:ext>
            </a:extLst>
          </p:cNvPr>
          <p:cNvSpPr>
            <a:spLocks noGrp="1"/>
          </p:cNvSpPr>
          <p:nvPr>
            <p:ph type="sldNum" sz="quarter" idx="12"/>
          </p:nvPr>
        </p:nvSpPr>
        <p:spPr/>
        <p:txBody>
          <a:bodyPr/>
          <a:lstStyle/>
          <a:p>
            <a:fld id="{37A9C3AE-D32A-444C-8592-ABFF7FAA7AD5}" type="slidenum">
              <a:rPr lang="en-US" smtClean="0"/>
              <a:t>‹#›</a:t>
            </a:fld>
            <a:endParaRPr lang="en-US"/>
          </a:p>
        </p:txBody>
      </p:sp>
    </p:spTree>
    <p:extLst>
      <p:ext uri="{BB962C8B-B14F-4D97-AF65-F5344CB8AC3E}">
        <p14:creationId xmlns:p14="http://schemas.microsoft.com/office/powerpoint/2010/main" val="1725477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89B7-3D59-2143-906D-F5DDF3BBB97A}"/>
              </a:ext>
            </a:extLst>
          </p:cNvPr>
          <p:cNvSpPr>
            <a:spLocks noGrp="1"/>
          </p:cNvSpPr>
          <p:nvPr>
            <p:ph type="title"/>
          </p:nvPr>
        </p:nvSpPr>
        <p:spPr>
          <a:xfrm>
            <a:off x="612649" y="1238398"/>
            <a:ext cx="10972800" cy="2852737"/>
          </a:xfrm>
        </p:spPr>
        <p:txBody>
          <a:bodyPr anchor="b">
            <a:normAutofit/>
          </a:bodyPr>
          <a:lstStyle>
            <a:lvl1pPr algn="ctr">
              <a:defRPr sz="4800" b="1" i="0" baseline="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9C77AD7-18FE-0340-B116-8B5616908955}"/>
              </a:ext>
            </a:extLst>
          </p:cNvPr>
          <p:cNvSpPr>
            <a:spLocks noGrp="1"/>
          </p:cNvSpPr>
          <p:nvPr>
            <p:ph type="body" idx="1"/>
          </p:nvPr>
        </p:nvSpPr>
        <p:spPr>
          <a:xfrm>
            <a:off x="612648" y="4118123"/>
            <a:ext cx="10972799" cy="1500187"/>
          </a:xfrm>
        </p:spPr>
        <p:txBody>
          <a:bodyPr>
            <a:normAutofit/>
          </a:bodyPr>
          <a:lstStyle>
            <a:lvl1pPr marL="0" indent="0" algn="ctr">
              <a:buNone/>
              <a:defRPr sz="1800" spc="5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EA78F8E-F959-A14B-AD3F-CE583AD5C0A5}"/>
              </a:ext>
            </a:extLst>
          </p:cNvPr>
          <p:cNvSpPr>
            <a:spLocks noGrp="1"/>
          </p:cNvSpPr>
          <p:nvPr>
            <p:ph type="sldNum" sz="quarter" idx="12"/>
          </p:nvPr>
        </p:nvSpPr>
        <p:spPr/>
        <p:txBody>
          <a:bodyPr/>
          <a:lstStyle>
            <a:lvl1pPr>
              <a:defRPr>
                <a:solidFill>
                  <a:schemeClr val="bg1"/>
                </a:solidFill>
              </a:defRPr>
            </a:lvl1pPr>
          </a:lstStyle>
          <a:p>
            <a:fld id="{37A9C3AE-D32A-444C-8592-ABFF7FAA7AD5}" type="slidenum">
              <a:rPr lang="en-US" smtClean="0"/>
              <a:pPr/>
              <a:t>‹#›</a:t>
            </a:fld>
            <a:endParaRPr lang="en-US"/>
          </a:p>
        </p:txBody>
      </p:sp>
    </p:spTree>
    <p:extLst>
      <p:ext uri="{BB962C8B-B14F-4D97-AF65-F5344CB8AC3E}">
        <p14:creationId xmlns:p14="http://schemas.microsoft.com/office/powerpoint/2010/main" val="2047594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2">
    <p:bg>
      <p:bgPr>
        <a:solidFill>
          <a:srgbClr val="5020B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89B7-3D59-2143-906D-F5DDF3BBB97A}"/>
              </a:ext>
            </a:extLst>
          </p:cNvPr>
          <p:cNvSpPr>
            <a:spLocks noGrp="1"/>
          </p:cNvSpPr>
          <p:nvPr>
            <p:ph type="title"/>
          </p:nvPr>
        </p:nvSpPr>
        <p:spPr>
          <a:xfrm>
            <a:off x="612649" y="1238398"/>
            <a:ext cx="10972800" cy="2852737"/>
          </a:xfrm>
        </p:spPr>
        <p:txBody>
          <a:bodyPr anchor="b">
            <a:normAutofit/>
          </a:bodyPr>
          <a:lstStyle>
            <a:lvl1pPr algn="ctr">
              <a:defRPr sz="4800" b="1">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9C77AD7-18FE-0340-B116-8B5616908955}"/>
              </a:ext>
            </a:extLst>
          </p:cNvPr>
          <p:cNvSpPr>
            <a:spLocks noGrp="1"/>
          </p:cNvSpPr>
          <p:nvPr>
            <p:ph type="body" idx="1"/>
          </p:nvPr>
        </p:nvSpPr>
        <p:spPr>
          <a:xfrm>
            <a:off x="612648" y="4118123"/>
            <a:ext cx="10972799" cy="1500187"/>
          </a:xfrm>
        </p:spPr>
        <p:txBody>
          <a:bodyPr>
            <a:normAutofit/>
          </a:bodyPr>
          <a:lstStyle>
            <a:lvl1pPr marL="0" indent="0" algn="ctr">
              <a:buNone/>
              <a:defRPr sz="1800" spc="5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EA78F8E-F959-A14B-AD3F-CE583AD5C0A5}"/>
              </a:ext>
            </a:extLst>
          </p:cNvPr>
          <p:cNvSpPr>
            <a:spLocks noGrp="1"/>
          </p:cNvSpPr>
          <p:nvPr>
            <p:ph type="sldNum" sz="quarter" idx="12"/>
          </p:nvPr>
        </p:nvSpPr>
        <p:spPr/>
        <p:txBody>
          <a:bodyPr/>
          <a:lstStyle>
            <a:lvl1pPr>
              <a:defRPr>
                <a:solidFill>
                  <a:schemeClr val="bg1"/>
                </a:solidFill>
              </a:defRPr>
            </a:lvl1pPr>
          </a:lstStyle>
          <a:p>
            <a:fld id="{37A9C3AE-D32A-444C-8592-ABFF7FAA7AD5}" type="slidenum">
              <a:rPr lang="en-US" smtClean="0"/>
              <a:pPr/>
              <a:t>‹#›</a:t>
            </a:fld>
            <a:endParaRPr lang="en-US"/>
          </a:p>
        </p:txBody>
      </p:sp>
    </p:spTree>
    <p:extLst>
      <p:ext uri="{BB962C8B-B14F-4D97-AF65-F5344CB8AC3E}">
        <p14:creationId xmlns:p14="http://schemas.microsoft.com/office/powerpoint/2010/main" val="1551271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a:t>
            </a:fld>
            <a:endParaRPr lang="en-US" dirty="0"/>
          </a:p>
        </p:txBody>
      </p:sp>
      <p:sp>
        <p:nvSpPr>
          <p:cNvPr id="9" name="Text Placeholder 8"/>
          <p:cNvSpPr>
            <a:spLocks noGrp="1"/>
          </p:cNvSpPr>
          <p:nvPr>
            <p:ph type="body" sz="quarter" idx="12"/>
          </p:nvPr>
        </p:nvSpPr>
        <p:spPr>
          <a:xfrm>
            <a:off x="857544" y="3100830"/>
            <a:ext cx="5457825" cy="707886"/>
          </a:xfrm>
        </p:spPr>
        <p:txBody>
          <a:bodyPr>
            <a:spAutoFit/>
          </a:bodyPr>
          <a:lstStyle>
            <a:lvl1pPr marL="0" indent="0">
              <a:buNone/>
              <a:defRPr sz="4000" b="1" spc="100" baseline="0">
                <a:solidFill>
                  <a:schemeClr val="bg1"/>
                </a:solidFill>
              </a:defRPr>
            </a:lvl1pPr>
          </a:lstStyle>
          <a:p>
            <a:pPr lvl="0"/>
            <a:endParaRPr lang="en-US" dirty="0"/>
          </a:p>
        </p:txBody>
      </p:sp>
    </p:spTree>
    <p:extLst>
      <p:ext uri="{BB962C8B-B14F-4D97-AF65-F5344CB8AC3E}">
        <p14:creationId xmlns:p14="http://schemas.microsoft.com/office/powerpoint/2010/main" val="158094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64102-1269-A149-A3F8-69240291FF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FDDD998-6740-914E-A81E-DB6FBF4CB057}"/>
              </a:ext>
            </a:extLst>
          </p:cNvPr>
          <p:cNvSpPr>
            <a:spLocks noGrp="1"/>
          </p:cNvSpPr>
          <p:nvPr>
            <p:ph sz="half" idx="1"/>
          </p:nvPr>
        </p:nvSpPr>
        <p:spPr>
          <a:xfrm>
            <a:off x="609602" y="1282046"/>
            <a:ext cx="5410200" cy="47228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672234C-6B5F-4343-A670-00B2AA45A590}"/>
              </a:ext>
            </a:extLst>
          </p:cNvPr>
          <p:cNvSpPr>
            <a:spLocks noGrp="1"/>
          </p:cNvSpPr>
          <p:nvPr>
            <p:ph sz="half" idx="2"/>
          </p:nvPr>
        </p:nvSpPr>
        <p:spPr>
          <a:xfrm>
            <a:off x="6172201" y="1282046"/>
            <a:ext cx="5410199" cy="4722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951607C-CFFC-624B-84D6-D51BAAB51074}"/>
              </a:ext>
            </a:extLst>
          </p:cNvPr>
          <p:cNvSpPr>
            <a:spLocks noGrp="1"/>
          </p:cNvSpPr>
          <p:nvPr>
            <p:ph type="sldNum" sz="quarter" idx="12"/>
          </p:nvPr>
        </p:nvSpPr>
        <p:spPr/>
        <p:txBody>
          <a:bodyPr/>
          <a:lstStyle/>
          <a:p>
            <a:fld id="{37A9C3AE-D32A-444C-8592-ABFF7FAA7AD5}" type="slidenum">
              <a:rPr lang="en-US" smtClean="0"/>
              <a:t>‹#›</a:t>
            </a:fld>
            <a:endParaRPr lang="en-US"/>
          </a:p>
        </p:txBody>
      </p:sp>
    </p:spTree>
    <p:extLst>
      <p:ext uri="{BB962C8B-B14F-4D97-AF65-F5344CB8AC3E}">
        <p14:creationId xmlns:p14="http://schemas.microsoft.com/office/powerpoint/2010/main" val="91204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CDF2B3-6558-B943-ADCD-6886EF550C2E}"/>
              </a:ext>
            </a:extLst>
          </p:cNvPr>
          <p:cNvSpPr>
            <a:spLocks noGrp="1"/>
          </p:cNvSpPr>
          <p:nvPr>
            <p:ph type="body" idx="1"/>
          </p:nvPr>
        </p:nvSpPr>
        <p:spPr>
          <a:xfrm>
            <a:off x="609600" y="1417320"/>
            <a:ext cx="5387975" cy="814387"/>
          </a:xfrm>
        </p:spPr>
        <p:txBody>
          <a:bodyPr anchor="b">
            <a:normAutofit/>
          </a:bodyPr>
          <a:lstStyle>
            <a:lvl1pPr marL="0" indent="0">
              <a:spcBef>
                <a:spcPts val="0"/>
              </a:spcBef>
              <a:spcAft>
                <a:spcPts val="600"/>
              </a:spcAft>
              <a:buNone/>
              <a:defRPr sz="2400" b="0" i="0" baseline="0">
                <a:latin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96AA265-08C4-1941-8FF7-500AC6E43F19}"/>
              </a:ext>
            </a:extLst>
          </p:cNvPr>
          <p:cNvSpPr>
            <a:spLocks noGrp="1"/>
          </p:cNvSpPr>
          <p:nvPr>
            <p:ph sz="half" idx="2"/>
          </p:nvPr>
        </p:nvSpPr>
        <p:spPr>
          <a:xfrm>
            <a:off x="609600" y="2505075"/>
            <a:ext cx="5387975"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A521B3B-D9DB-664D-9B28-D1463DC98912}"/>
              </a:ext>
            </a:extLst>
          </p:cNvPr>
          <p:cNvSpPr>
            <a:spLocks noGrp="1"/>
          </p:cNvSpPr>
          <p:nvPr>
            <p:ph type="body" sz="quarter" idx="3"/>
          </p:nvPr>
        </p:nvSpPr>
        <p:spPr>
          <a:xfrm>
            <a:off x="6172200" y="1417320"/>
            <a:ext cx="5410200" cy="823912"/>
          </a:xfrm>
        </p:spPr>
        <p:txBody>
          <a:bodyPr anchor="b">
            <a:normAutofit/>
          </a:bodyPr>
          <a:lstStyle>
            <a:lvl1pPr marL="0" indent="0">
              <a:buNone/>
              <a:defRPr sz="2400" b="0" i="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C42963-3899-6C4B-B502-FA1DADC5CF4F}"/>
              </a:ext>
            </a:extLst>
          </p:cNvPr>
          <p:cNvSpPr>
            <a:spLocks noGrp="1"/>
          </p:cNvSpPr>
          <p:nvPr>
            <p:ph sz="quarter" idx="4"/>
          </p:nvPr>
        </p:nvSpPr>
        <p:spPr>
          <a:xfrm>
            <a:off x="6172199" y="2505075"/>
            <a:ext cx="541019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3A173C03-FE07-8340-B634-726817F5E21A}"/>
              </a:ext>
            </a:extLst>
          </p:cNvPr>
          <p:cNvSpPr>
            <a:spLocks noGrp="1"/>
          </p:cNvSpPr>
          <p:nvPr>
            <p:ph type="sldNum" sz="quarter" idx="12"/>
          </p:nvPr>
        </p:nvSpPr>
        <p:spPr/>
        <p:txBody>
          <a:bodyPr/>
          <a:lstStyle/>
          <a:p>
            <a:fld id="{37A9C3AE-D32A-444C-8592-ABFF7FAA7AD5}"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5060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F0A-092B-BF4A-A8B7-B0E24634079C}"/>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5D29FF4-DE82-A645-9767-02D8D94C9844}"/>
              </a:ext>
            </a:extLst>
          </p:cNvPr>
          <p:cNvSpPr>
            <a:spLocks noGrp="1"/>
          </p:cNvSpPr>
          <p:nvPr>
            <p:ph type="sldNum" sz="quarter" idx="12"/>
          </p:nvPr>
        </p:nvSpPr>
        <p:spPr/>
        <p:txBody>
          <a:bodyPr/>
          <a:lstStyle/>
          <a:p>
            <a:fld id="{37A9C3AE-D32A-444C-8592-ABFF7FAA7AD5}" type="slidenum">
              <a:rPr lang="en-US" smtClean="0"/>
              <a:t>‹#›</a:t>
            </a:fld>
            <a:endParaRPr lang="en-US"/>
          </a:p>
        </p:txBody>
      </p:sp>
    </p:spTree>
    <p:extLst>
      <p:ext uri="{BB962C8B-B14F-4D97-AF65-F5344CB8AC3E}">
        <p14:creationId xmlns:p14="http://schemas.microsoft.com/office/powerpoint/2010/main" val="3231538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61CE51-5913-774B-BC2C-BE3DEFEED70B}"/>
              </a:ext>
            </a:extLst>
          </p:cNvPr>
          <p:cNvSpPr>
            <a:spLocks noGrp="1"/>
          </p:cNvSpPr>
          <p:nvPr>
            <p:ph type="title"/>
          </p:nvPr>
        </p:nvSpPr>
        <p:spPr>
          <a:xfrm>
            <a:off x="609600" y="365126"/>
            <a:ext cx="10972800" cy="9169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D69848-75FD-C741-B60B-A06FA030B0F7}"/>
              </a:ext>
            </a:extLst>
          </p:cNvPr>
          <p:cNvSpPr>
            <a:spLocks noGrp="1"/>
          </p:cNvSpPr>
          <p:nvPr>
            <p:ph type="body" idx="1"/>
          </p:nvPr>
        </p:nvSpPr>
        <p:spPr>
          <a:xfrm>
            <a:off x="609600" y="1282045"/>
            <a:ext cx="10972800" cy="4713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4A69888B-AA9B-384A-8F83-730C01A7DEEC}"/>
              </a:ext>
            </a:extLst>
          </p:cNvPr>
          <p:cNvSpPr>
            <a:spLocks noGrp="1"/>
          </p:cNvSpPr>
          <p:nvPr>
            <p:ph type="sldNum" sz="quarter" idx="4"/>
          </p:nvPr>
        </p:nvSpPr>
        <p:spPr>
          <a:xfrm>
            <a:off x="8842248" y="6254750"/>
            <a:ext cx="2743200" cy="365125"/>
          </a:xfrm>
          <a:prstGeom prst="rect">
            <a:avLst/>
          </a:prstGeom>
        </p:spPr>
        <p:txBody>
          <a:bodyPr vert="horz" lIns="91440" tIns="45720" rIns="91440" bIns="45720" rtlCol="0" anchor="ctr"/>
          <a:lstStyle>
            <a:lvl1pPr algn="r">
              <a:defRPr sz="1200" baseline="0">
                <a:solidFill>
                  <a:schemeClr val="accent6"/>
                </a:solidFill>
                <a:latin typeface="Arial" panose="020B0604020202020204" pitchFamily="34" charset="0"/>
              </a:defRPr>
            </a:lvl1pPr>
          </a:lstStyle>
          <a:p>
            <a:fld id="{37A9C3AE-D32A-444C-8592-ABFF7FAA7AD5}" type="slidenum">
              <a:rPr lang="en-US" smtClean="0"/>
              <a:pPr/>
              <a:t>‹#›</a:t>
            </a:fld>
            <a:endParaRPr lang="en-US" dirty="0"/>
          </a:p>
        </p:txBody>
      </p:sp>
    </p:spTree>
    <p:extLst>
      <p:ext uri="{BB962C8B-B14F-4D97-AF65-F5344CB8AC3E}">
        <p14:creationId xmlns:p14="http://schemas.microsoft.com/office/powerpoint/2010/main" val="3837440706"/>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0" r:id="rId3"/>
    <p:sldLayoutId id="2147483651" r:id="rId4"/>
    <p:sldLayoutId id="2147483660" r:id="rId5"/>
    <p:sldLayoutId id="2147483666" r:id="rId6"/>
    <p:sldLayoutId id="2147483652" r:id="rId7"/>
    <p:sldLayoutId id="2147483653" r:id="rId8"/>
    <p:sldLayoutId id="2147483654" r:id="rId9"/>
    <p:sldLayoutId id="2147483655" r:id="rId10"/>
    <p:sldLayoutId id="2147483656" r:id="rId11"/>
    <p:sldLayoutId id="2147483658" r:id="rId12"/>
    <p:sldLayoutId id="2147483657" r:id="rId13"/>
    <p:sldLayoutId id="2147483659" r:id="rId14"/>
    <p:sldLayoutId id="2147483664" r:id="rId15"/>
    <p:sldLayoutId id="2147483665" r:id="rId16"/>
    <p:sldLayoutId id="2147483661" r:id="rId17"/>
    <p:sldLayoutId id="2147483662" r:id="rId18"/>
    <p:sldLayoutId id="2147483667" r:id="rId19"/>
  </p:sldLayoutIdLst>
  <p:hf hdr="0" dt="0"/>
  <p:txStyles>
    <p:title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p:titleStyle>
    <p:body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jp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3.png"/><Relationship Id="rId11" Type="http://schemas.openxmlformats.org/officeDocument/2006/relationships/image" Target="../media/image24.svg"/><Relationship Id="rId5" Type="http://schemas.openxmlformats.org/officeDocument/2006/relationships/image" Target="../media/image12.svg"/><Relationship Id="rId15" Type="http://schemas.openxmlformats.org/officeDocument/2006/relationships/image" Target="../media/image26.sv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hyperlink" Target="https://techportal.cmutual.com/" TargetMode="External"/><Relationship Id="rId2" Type="http://schemas.openxmlformats.org/officeDocument/2006/relationships/hyperlink" Target="https://cunamutual.visualstudio.com/SecureCloudEnablement" TargetMode="External"/><Relationship Id="rId1" Type="http://schemas.openxmlformats.org/officeDocument/2006/relationships/slideLayout" Target="../slideLayouts/slideLayout12.xml"/><Relationship Id="rId4" Type="http://schemas.openxmlformats.org/officeDocument/2006/relationships/image" Target="../media/image96.tif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svg"/><Relationship Id="rId3" Type="http://schemas.openxmlformats.org/officeDocument/2006/relationships/image" Target="../media/image10.jpg"/><Relationship Id="rId7" Type="http://schemas.openxmlformats.org/officeDocument/2006/relationships/image" Target="../media/image28.svg"/><Relationship Id="rId12" Type="http://schemas.openxmlformats.org/officeDocument/2006/relationships/image" Target="../media/image31.png"/><Relationship Id="rId17" Type="http://schemas.openxmlformats.org/officeDocument/2006/relationships/image" Target="../media/image16.svg"/><Relationship Id="rId2" Type="http://schemas.openxmlformats.org/officeDocument/2006/relationships/notesSlide" Target="../notesSlides/notesSlide10.xml"/><Relationship Id="rId16"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24.svg"/><Relationship Id="rId5" Type="http://schemas.openxmlformats.org/officeDocument/2006/relationships/image" Target="../media/image12.svg"/><Relationship Id="rId15" Type="http://schemas.openxmlformats.org/officeDocument/2006/relationships/image" Target="../media/image26.sv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30.sv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51.jpg"/></Relationships>
</file>

<file path=ppt/slides/_rels/slide4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70.xml"/><Relationship Id="rId1" Type="http://schemas.openxmlformats.org/officeDocument/2006/relationships/slideLayout" Target="../slideLayouts/slideLayout10.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83.sv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81.svg"/></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10.xml"/><Relationship Id="rId4" Type="http://schemas.openxmlformats.org/officeDocument/2006/relationships/image" Target="../media/image75.svg"/></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image" Target="../media/image79.svg"/></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10.xml"/><Relationship Id="rId4" Type="http://schemas.openxmlformats.org/officeDocument/2006/relationships/image" Target="../media/image77.sv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jp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hyperlink" Target="https://www.fusionalliance.com/wp-content/uploads/2016/07/faCloudOnPremisesFoundations.pdf" TargetMode="External"/><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281C59-290D-EE44-AB9E-0AEA8B1C9CAC}"/>
              </a:ext>
            </a:extLst>
          </p:cNvPr>
          <p:cNvSpPr>
            <a:spLocks noGrp="1"/>
          </p:cNvSpPr>
          <p:nvPr>
            <p:ph type="title"/>
          </p:nvPr>
        </p:nvSpPr>
        <p:spPr/>
        <p:txBody>
          <a:bodyPr/>
          <a:lstStyle/>
          <a:p>
            <a:r>
              <a:rPr lang="en-US" dirty="0"/>
              <a:t>Cloud Adoption for Leaders</a:t>
            </a:r>
          </a:p>
        </p:txBody>
      </p:sp>
      <p:sp>
        <p:nvSpPr>
          <p:cNvPr id="4" name="Text Placeholder 3">
            <a:extLst>
              <a:ext uri="{FF2B5EF4-FFF2-40B4-BE49-F238E27FC236}">
                <a16:creationId xmlns:a16="http://schemas.microsoft.com/office/drawing/2014/main" id="{58685DAC-CD3B-4A30-87E5-AD4FD5FD2CE5}"/>
              </a:ext>
            </a:extLst>
          </p:cNvPr>
          <p:cNvSpPr>
            <a:spLocks noGrp="1"/>
          </p:cNvSpPr>
          <p:nvPr>
            <p:ph type="body" idx="1"/>
          </p:nvPr>
        </p:nvSpPr>
        <p:spPr/>
        <p:txBody>
          <a:bodyPr/>
          <a:lstStyle/>
          <a:p>
            <a:endParaRPr lang="en-US" dirty="0"/>
          </a:p>
        </p:txBody>
      </p:sp>
      <p:sp>
        <p:nvSpPr>
          <p:cNvPr id="2" name="Slide Number Placeholder 1">
            <a:extLst>
              <a:ext uri="{FF2B5EF4-FFF2-40B4-BE49-F238E27FC236}">
                <a16:creationId xmlns:a16="http://schemas.microsoft.com/office/drawing/2014/main" id="{84AB8DC7-BD04-B345-9A59-1D77C3FE902D}"/>
              </a:ext>
            </a:extLst>
          </p:cNvPr>
          <p:cNvSpPr>
            <a:spLocks noGrp="1"/>
          </p:cNvSpPr>
          <p:nvPr>
            <p:ph type="sldNum" sz="quarter" idx="12"/>
          </p:nvPr>
        </p:nvSpPr>
        <p:spPr/>
        <p:txBody>
          <a:bodyPr/>
          <a:lstStyle/>
          <a:p>
            <a:fld id="{37A9C3AE-D32A-444C-8592-ABFF7FAA7AD5}" type="slidenum">
              <a:rPr lang="en-US" smtClean="0"/>
              <a:pPr/>
              <a:t>1</a:t>
            </a:fld>
            <a:endParaRPr lang="en-US"/>
          </a:p>
        </p:txBody>
      </p:sp>
    </p:spTree>
    <p:extLst>
      <p:ext uri="{BB962C8B-B14F-4D97-AF65-F5344CB8AC3E}">
        <p14:creationId xmlns:p14="http://schemas.microsoft.com/office/powerpoint/2010/main" val="48584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a:stretch>
        </a:blipFill>
        <a:effectLst/>
      </p:bgPr>
    </p:bg>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A3D2A36-2C36-7044-99FB-E83EC3C73506}"/>
              </a:ext>
            </a:extLst>
          </p:cNvPr>
          <p:cNvSpPr txBox="1">
            <a:spLocks/>
          </p:cNvSpPr>
          <p:nvPr/>
        </p:nvSpPr>
        <p:spPr>
          <a:xfrm>
            <a:off x="612649" y="1238398"/>
            <a:ext cx="10972800" cy="2852737"/>
          </a:xfrm>
          <a:prstGeom prst="rect">
            <a:avLst/>
          </a:prstGeom>
        </p:spPr>
        <p:txBody>
          <a:bodyPr anchor="b"/>
          <a:lstStyle>
            <a:lvl1pPr algn="l" defTabSz="914400" rtl="0" eaLnBrk="1" latinLnBrk="0" hangingPunct="1">
              <a:lnSpc>
                <a:spcPct val="90000"/>
              </a:lnSpc>
              <a:spcBef>
                <a:spcPct val="0"/>
              </a:spcBef>
              <a:buNone/>
              <a:defRPr sz="3200" b="1" kern="1200" spc="100" baseline="0">
                <a:solidFill>
                  <a:srgbClr val="521B93"/>
                </a:solidFill>
                <a:latin typeface="Arial" panose="020B0604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1" i="0" u="none" strike="noStrike" kern="1200" cap="none" spc="100" normalizeH="0" baseline="0" noProof="0" dirty="0">
              <a:ln>
                <a:noFill/>
              </a:ln>
              <a:solidFill>
                <a:srgbClr val="FFFFFF"/>
              </a:solidFill>
              <a:effectLst>
                <a:outerShdw blurRad="50800" dist="38100" dir="2700000" algn="tl" rotWithShape="0">
                  <a:prstClr val="black">
                    <a:alpha val="40000"/>
                  </a:prstClr>
                </a:outerShdw>
              </a:effectLst>
              <a:uLnTx/>
              <a:uFillTx/>
              <a:latin typeface="Arial" panose="020B0604020202020204" pitchFamily="34" charset="0"/>
              <a:ea typeface="+mj-ea"/>
              <a:cs typeface="+mj-cs"/>
            </a:endParaRPr>
          </a:p>
        </p:txBody>
      </p:sp>
      <p:pic>
        <p:nvPicPr>
          <p:cNvPr id="12" name="Graphic 11">
            <a:extLst>
              <a:ext uri="{FF2B5EF4-FFF2-40B4-BE49-F238E27FC236}">
                <a16:creationId xmlns:a16="http://schemas.microsoft.com/office/drawing/2014/main" id="{C922C08F-87CF-41C6-B5E0-F4554E5CAA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19" y="5213097"/>
            <a:ext cx="841022" cy="841022"/>
          </a:xfrm>
          <a:prstGeom prst="rect">
            <a:avLst/>
          </a:prstGeom>
        </p:spPr>
      </p:pic>
      <p:pic>
        <p:nvPicPr>
          <p:cNvPr id="14" name="Graphic 13">
            <a:extLst>
              <a:ext uri="{FF2B5EF4-FFF2-40B4-BE49-F238E27FC236}">
                <a16:creationId xmlns:a16="http://schemas.microsoft.com/office/drawing/2014/main" id="{A840B670-9B88-4E61-A11B-B07D554316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7293" y="3407557"/>
            <a:ext cx="1007802" cy="1007802"/>
          </a:xfrm>
          <a:prstGeom prst="rect">
            <a:avLst/>
          </a:prstGeom>
        </p:spPr>
      </p:pic>
      <p:pic>
        <p:nvPicPr>
          <p:cNvPr id="16" name="Graphic 15">
            <a:extLst>
              <a:ext uri="{FF2B5EF4-FFF2-40B4-BE49-F238E27FC236}">
                <a16:creationId xmlns:a16="http://schemas.microsoft.com/office/drawing/2014/main" id="{7FB706CC-9C14-4F66-857E-28B044FE2D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0153" y="5123591"/>
            <a:ext cx="1020035" cy="1020035"/>
          </a:xfrm>
          <a:prstGeom prst="rect">
            <a:avLst/>
          </a:prstGeom>
        </p:spPr>
      </p:pic>
      <p:pic>
        <p:nvPicPr>
          <p:cNvPr id="20" name="Graphic 19">
            <a:extLst>
              <a:ext uri="{FF2B5EF4-FFF2-40B4-BE49-F238E27FC236}">
                <a16:creationId xmlns:a16="http://schemas.microsoft.com/office/drawing/2014/main" id="{73DE61DE-67D7-4820-B142-84896DD46B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17916" y="1465879"/>
            <a:ext cx="964096" cy="964096"/>
          </a:xfrm>
          <a:prstGeom prst="rect">
            <a:avLst/>
          </a:prstGeom>
        </p:spPr>
      </p:pic>
      <p:pic>
        <p:nvPicPr>
          <p:cNvPr id="24" name="Graphic 23">
            <a:extLst>
              <a:ext uri="{FF2B5EF4-FFF2-40B4-BE49-F238E27FC236}">
                <a16:creationId xmlns:a16="http://schemas.microsoft.com/office/drawing/2014/main" id="{59EC89BB-F407-4B77-BC35-AAFB198323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1302" y="3476336"/>
            <a:ext cx="964096" cy="964096"/>
          </a:xfrm>
          <a:prstGeom prst="rect">
            <a:avLst/>
          </a:prstGeom>
        </p:spPr>
      </p:pic>
      <p:pic>
        <p:nvPicPr>
          <p:cNvPr id="8" name="Graphic 7">
            <a:extLst>
              <a:ext uri="{FF2B5EF4-FFF2-40B4-BE49-F238E27FC236}">
                <a16:creationId xmlns:a16="http://schemas.microsoft.com/office/drawing/2014/main" id="{B5379056-E94E-424E-9A5C-7850B59BE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70870" y="1422173"/>
            <a:ext cx="1007802" cy="1007802"/>
          </a:xfrm>
          <a:prstGeom prst="rect">
            <a:avLst/>
          </a:prstGeom>
        </p:spPr>
      </p:pic>
      <p:sp>
        <p:nvSpPr>
          <p:cNvPr id="13" name="TextBox 12">
            <a:extLst>
              <a:ext uri="{FF2B5EF4-FFF2-40B4-BE49-F238E27FC236}">
                <a16:creationId xmlns:a16="http://schemas.microsoft.com/office/drawing/2014/main" id="{99F14417-FDE5-4D26-AF9D-DF62073E4264}"/>
              </a:ext>
            </a:extLst>
          </p:cNvPr>
          <p:cNvSpPr txBox="1"/>
          <p:nvPr/>
        </p:nvSpPr>
        <p:spPr>
          <a:xfrm>
            <a:off x="4262422" y="2436483"/>
            <a:ext cx="12795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rPr>
              <a:t>Facilities</a:t>
            </a:r>
          </a:p>
        </p:txBody>
      </p:sp>
      <p:sp>
        <p:nvSpPr>
          <p:cNvPr id="17" name="Rectangle 16">
            <a:extLst>
              <a:ext uri="{FF2B5EF4-FFF2-40B4-BE49-F238E27FC236}">
                <a16:creationId xmlns:a16="http://schemas.microsoft.com/office/drawing/2014/main" id="{260F29D5-042F-4B30-BC8C-1708071075E1}"/>
              </a:ext>
            </a:extLst>
          </p:cNvPr>
          <p:cNvSpPr/>
          <p:nvPr/>
        </p:nvSpPr>
        <p:spPr>
          <a:xfrm>
            <a:off x="3254044" y="4509681"/>
            <a:ext cx="103105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Servers</a:t>
            </a:r>
          </a:p>
        </p:txBody>
      </p:sp>
      <p:sp>
        <p:nvSpPr>
          <p:cNvPr id="19" name="Rectangle 18">
            <a:extLst>
              <a:ext uri="{FF2B5EF4-FFF2-40B4-BE49-F238E27FC236}">
                <a16:creationId xmlns:a16="http://schemas.microsoft.com/office/drawing/2014/main" id="{BEF6A75B-F84F-4893-AAF2-8C1DCF2533D0}"/>
              </a:ext>
            </a:extLst>
          </p:cNvPr>
          <p:cNvSpPr/>
          <p:nvPr/>
        </p:nvSpPr>
        <p:spPr>
          <a:xfrm>
            <a:off x="4839628" y="6193020"/>
            <a:ext cx="6848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Data</a:t>
            </a:r>
          </a:p>
        </p:txBody>
      </p:sp>
      <p:sp>
        <p:nvSpPr>
          <p:cNvPr id="21" name="Rectangle 20">
            <a:extLst>
              <a:ext uri="{FF2B5EF4-FFF2-40B4-BE49-F238E27FC236}">
                <a16:creationId xmlns:a16="http://schemas.microsoft.com/office/drawing/2014/main" id="{F85E10DC-A775-42E4-9125-9F6453AC62AD}"/>
              </a:ext>
            </a:extLst>
          </p:cNvPr>
          <p:cNvSpPr/>
          <p:nvPr/>
        </p:nvSpPr>
        <p:spPr>
          <a:xfrm>
            <a:off x="6589460" y="6193020"/>
            <a:ext cx="14414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Application</a:t>
            </a:r>
          </a:p>
        </p:txBody>
      </p:sp>
      <p:sp>
        <p:nvSpPr>
          <p:cNvPr id="25" name="Rectangle 24">
            <a:extLst>
              <a:ext uri="{FF2B5EF4-FFF2-40B4-BE49-F238E27FC236}">
                <a16:creationId xmlns:a16="http://schemas.microsoft.com/office/drawing/2014/main" id="{CCC573EF-4A5F-44EE-BDE8-13E0B6873734}"/>
              </a:ext>
            </a:extLst>
          </p:cNvPr>
          <p:cNvSpPr/>
          <p:nvPr/>
        </p:nvSpPr>
        <p:spPr>
          <a:xfrm>
            <a:off x="8030880" y="4485819"/>
            <a:ext cx="1184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OS / VMs</a:t>
            </a:r>
          </a:p>
        </p:txBody>
      </p:sp>
      <p:sp>
        <p:nvSpPr>
          <p:cNvPr id="27" name="TextBox 26">
            <a:extLst>
              <a:ext uri="{FF2B5EF4-FFF2-40B4-BE49-F238E27FC236}">
                <a16:creationId xmlns:a16="http://schemas.microsoft.com/office/drawing/2014/main" id="{1632DAE8-2832-4101-895F-0022528FA380}"/>
              </a:ext>
            </a:extLst>
          </p:cNvPr>
          <p:cNvSpPr txBox="1"/>
          <p:nvPr/>
        </p:nvSpPr>
        <p:spPr>
          <a:xfrm>
            <a:off x="6474871" y="2414586"/>
            <a:ext cx="185018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rPr>
              <a:t>Infrastructure</a:t>
            </a:r>
          </a:p>
        </p:txBody>
      </p:sp>
      <p:sp>
        <p:nvSpPr>
          <p:cNvPr id="48" name="TextBox 47">
            <a:extLst>
              <a:ext uri="{FF2B5EF4-FFF2-40B4-BE49-F238E27FC236}">
                <a16:creationId xmlns:a16="http://schemas.microsoft.com/office/drawing/2014/main" id="{283643AC-5F4D-4C16-95B7-0213808DFFBF}"/>
              </a:ext>
            </a:extLst>
          </p:cNvPr>
          <p:cNvSpPr txBox="1"/>
          <p:nvPr/>
        </p:nvSpPr>
        <p:spPr>
          <a:xfrm>
            <a:off x="4649129" y="168692"/>
            <a:ext cx="29514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Co-Location</a:t>
            </a:r>
          </a:p>
        </p:txBody>
      </p:sp>
    </p:spTree>
    <p:extLst>
      <p:ext uri="{BB962C8B-B14F-4D97-AF65-F5344CB8AC3E}">
        <p14:creationId xmlns:p14="http://schemas.microsoft.com/office/powerpoint/2010/main" val="31856103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6" name="Google Shape;1566;p231">
            <a:extLst>
              <a:ext uri="{FF2B5EF4-FFF2-40B4-BE49-F238E27FC236}">
                <a16:creationId xmlns:a16="http://schemas.microsoft.com/office/drawing/2014/main" id="{D514F72F-6E5B-4511-85B2-B8B97AC163CC}"/>
              </a:ext>
            </a:extLst>
          </p:cNvPr>
          <p:cNvSpPr txBox="1">
            <a:spLocks/>
          </p:cNvSpPr>
          <p:nvPr/>
        </p:nvSpPr>
        <p:spPr>
          <a:xfrm>
            <a:off x="609600" y="226190"/>
            <a:ext cx="10972800" cy="663510"/>
          </a:xfrm>
          <a:prstGeom prst="rect">
            <a:avLst/>
          </a:prstGeom>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spcBef>
                <a:spcPts val="0"/>
              </a:spcBef>
            </a:pPr>
            <a:r>
              <a:rPr lang="en-US" dirty="0"/>
              <a:t>Learn - Azure Cost Advisor</a:t>
            </a:r>
          </a:p>
        </p:txBody>
      </p:sp>
      <p:pic>
        <p:nvPicPr>
          <p:cNvPr id="3" name="Picture 2" descr="A screenshot of a cell phone&#10;&#10;Description automatically generated">
            <a:extLst>
              <a:ext uri="{FF2B5EF4-FFF2-40B4-BE49-F238E27FC236}">
                <a16:creationId xmlns:a16="http://schemas.microsoft.com/office/drawing/2014/main" id="{F42AA6FF-A34B-43DB-A2CF-26C68AC0B08A}"/>
              </a:ext>
            </a:extLst>
          </p:cNvPr>
          <p:cNvPicPr>
            <a:picLocks noChangeAspect="1"/>
          </p:cNvPicPr>
          <p:nvPr/>
        </p:nvPicPr>
        <p:blipFill>
          <a:blip r:embed="rId3"/>
          <a:stretch>
            <a:fillRect/>
          </a:stretch>
        </p:blipFill>
        <p:spPr>
          <a:xfrm>
            <a:off x="221405" y="852486"/>
            <a:ext cx="11878393" cy="5427543"/>
          </a:xfrm>
          <a:prstGeom prst="rect">
            <a:avLst/>
          </a:prstGeom>
        </p:spPr>
      </p:pic>
    </p:spTree>
    <p:extLst>
      <p:ext uri="{BB962C8B-B14F-4D97-AF65-F5344CB8AC3E}">
        <p14:creationId xmlns:p14="http://schemas.microsoft.com/office/powerpoint/2010/main" val="28969208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pic>
        <p:nvPicPr>
          <p:cNvPr id="4" name="Picture 3">
            <a:extLst>
              <a:ext uri="{FF2B5EF4-FFF2-40B4-BE49-F238E27FC236}">
                <a16:creationId xmlns:a16="http://schemas.microsoft.com/office/drawing/2014/main" id="{1A87CD54-1263-4A75-AEA9-07BED5290C5E}"/>
              </a:ext>
            </a:extLst>
          </p:cNvPr>
          <p:cNvPicPr>
            <a:picLocks noChangeAspect="1"/>
          </p:cNvPicPr>
          <p:nvPr/>
        </p:nvPicPr>
        <p:blipFill rotWithShape="1">
          <a:blip r:embed="rId3"/>
          <a:srcRect t="16533"/>
          <a:stretch/>
        </p:blipFill>
        <p:spPr>
          <a:xfrm>
            <a:off x="1405907" y="1453243"/>
            <a:ext cx="9019886" cy="4860895"/>
          </a:xfrm>
          <a:prstGeom prst="rect">
            <a:avLst/>
          </a:prstGeom>
        </p:spPr>
      </p:pic>
      <p:sp>
        <p:nvSpPr>
          <p:cNvPr id="5" name="TextBox 4">
            <a:extLst>
              <a:ext uri="{FF2B5EF4-FFF2-40B4-BE49-F238E27FC236}">
                <a16:creationId xmlns:a16="http://schemas.microsoft.com/office/drawing/2014/main" id="{5C6D43BB-12C6-4C26-9E73-CF16627F9BE5}"/>
              </a:ext>
            </a:extLst>
          </p:cNvPr>
          <p:cNvSpPr txBox="1"/>
          <p:nvPr/>
        </p:nvSpPr>
        <p:spPr>
          <a:xfrm>
            <a:off x="481693" y="883975"/>
            <a:ext cx="8536311" cy="461665"/>
          </a:xfrm>
          <a:prstGeom prst="rect">
            <a:avLst/>
          </a:prstGeom>
          <a:noFill/>
        </p:spPr>
        <p:txBody>
          <a:bodyPr wrap="none" rtlCol="0">
            <a:spAutoFit/>
          </a:bodyPr>
          <a:lstStyle/>
          <a:p>
            <a:r>
              <a:rPr lang="en-US" sz="2400" dirty="0"/>
              <a:t>End of month email report delivered to CMDB system owners</a:t>
            </a:r>
          </a:p>
        </p:txBody>
      </p:sp>
      <p:sp>
        <p:nvSpPr>
          <p:cNvPr id="6" name="Google Shape;1566;p231">
            <a:extLst>
              <a:ext uri="{FF2B5EF4-FFF2-40B4-BE49-F238E27FC236}">
                <a16:creationId xmlns:a16="http://schemas.microsoft.com/office/drawing/2014/main" id="{D514F72F-6E5B-4511-85B2-B8B97AC163CC}"/>
              </a:ext>
            </a:extLst>
          </p:cNvPr>
          <p:cNvSpPr txBox="1">
            <a:spLocks/>
          </p:cNvSpPr>
          <p:nvPr/>
        </p:nvSpPr>
        <p:spPr>
          <a:xfrm>
            <a:off x="609600" y="226190"/>
            <a:ext cx="10972800" cy="663510"/>
          </a:xfrm>
          <a:prstGeom prst="rect">
            <a:avLst/>
          </a:prstGeom>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spcBef>
                <a:spcPts val="0"/>
              </a:spcBef>
            </a:pPr>
            <a:r>
              <a:rPr lang="en-US" dirty="0"/>
              <a:t>Tiger Team Show-back Report</a:t>
            </a:r>
          </a:p>
        </p:txBody>
      </p:sp>
    </p:spTree>
    <p:extLst>
      <p:ext uri="{BB962C8B-B14F-4D97-AF65-F5344CB8AC3E}">
        <p14:creationId xmlns:p14="http://schemas.microsoft.com/office/powerpoint/2010/main" val="2589148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p:txBody>
          <a:bodyPr/>
          <a:lstStyle/>
          <a:p>
            <a:r>
              <a:rPr lang="en-US" dirty="0"/>
              <a:t>You’re not alone!</a:t>
            </a:r>
          </a:p>
        </p:txBody>
      </p:sp>
      <p:sp>
        <p:nvSpPr>
          <p:cNvPr id="7" name="Text Placeholder 6">
            <a:extLst>
              <a:ext uri="{FF2B5EF4-FFF2-40B4-BE49-F238E27FC236}">
                <a16:creationId xmlns:a16="http://schemas.microsoft.com/office/drawing/2014/main" id="{FF889EC8-5032-1347-98AC-527C75697C2D}"/>
              </a:ext>
            </a:extLst>
          </p:cNvPr>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102</a:t>
            </a:fld>
            <a:endParaRPr lang="en-US"/>
          </a:p>
        </p:txBody>
      </p:sp>
    </p:spTree>
    <p:extLst>
      <p:ext uri="{BB962C8B-B14F-4D97-AF65-F5344CB8AC3E}">
        <p14:creationId xmlns:p14="http://schemas.microsoft.com/office/powerpoint/2010/main" val="1228325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612648" y="6254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Sprint 2 Review</a:t>
            </a:r>
          </a:p>
        </p:txBody>
      </p:sp>
      <p:sp>
        <p:nvSpPr>
          <p:cNvPr id="4" name="Slide Number Placeholder 3"/>
          <p:cNvSpPr>
            <a:spLocks noGrp="1"/>
          </p:cNvSpPr>
          <p:nvPr>
            <p:ph type="sldNum" sz="quarter" idx="11"/>
          </p:nvPr>
        </p:nvSpPr>
        <p:spPr/>
        <p:txBody>
          <a:bodyPr/>
          <a:lstStyle/>
          <a:p>
            <a:fld id="{37A9C3AE-D32A-444C-8592-ABFF7FAA7AD5}" type="slidenum">
              <a:rPr lang="en-US" smtClean="0"/>
              <a:pPr/>
              <a:t>103</a:t>
            </a:fld>
            <a:endParaRPr lang="en-US" dirty="0"/>
          </a:p>
        </p:txBody>
      </p:sp>
      <p:sp>
        <p:nvSpPr>
          <p:cNvPr id="5" name="Title 4"/>
          <p:cNvSpPr>
            <a:spLocks noGrp="1"/>
          </p:cNvSpPr>
          <p:nvPr>
            <p:ph type="title"/>
          </p:nvPr>
        </p:nvSpPr>
        <p:spPr/>
        <p:txBody>
          <a:bodyPr/>
          <a:lstStyle/>
          <a:p>
            <a:r>
              <a:rPr lang="en-US" dirty="0"/>
              <a:t>Resources</a:t>
            </a:r>
          </a:p>
        </p:txBody>
      </p:sp>
      <p:sp>
        <p:nvSpPr>
          <p:cNvPr id="6" name="Content Placeholder 5"/>
          <p:cNvSpPr>
            <a:spLocks noGrp="1"/>
          </p:cNvSpPr>
          <p:nvPr>
            <p:ph sz="half" idx="13"/>
          </p:nvPr>
        </p:nvSpPr>
        <p:spPr>
          <a:xfrm>
            <a:off x="5797826" y="1338606"/>
            <a:ext cx="5784576" cy="5154269"/>
          </a:xfrm>
        </p:spPr>
        <p:txBody>
          <a:bodyPr>
            <a:normAutofit lnSpcReduction="10000"/>
          </a:bodyPr>
          <a:lstStyle/>
          <a:p>
            <a:pPr marL="411480" indent="-411480"/>
            <a:r>
              <a:rPr lang="en-US" sz="2400" b="0" dirty="0"/>
              <a:t>Build &amp; Release Pipeline</a:t>
            </a:r>
          </a:p>
          <a:p>
            <a:pPr marL="868680" lvl="1" indent="-411480"/>
            <a:r>
              <a:rPr lang="en-US" sz="2400" b="0" dirty="0"/>
              <a:t>PO - Mark Walsh</a:t>
            </a:r>
          </a:p>
          <a:p>
            <a:pPr marL="411480" indent="-411480"/>
            <a:r>
              <a:rPr lang="en-US" sz="2400" b="0" dirty="0"/>
              <a:t>Data &amp; Service Virtualization</a:t>
            </a:r>
          </a:p>
          <a:p>
            <a:pPr marL="868680" lvl="1" indent="-411480"/>
            <a:r>
              <a:rPr lang="en-US" sz="2400" b="0" dirty="0"/>
              <a:t>PO - Jeff Britt</a:t>
            </a:r>
          </a:p>
          <a:p>
            <a:pPr marL="411480" indent="-411480"/>
            <a:r>
              <a:rPr lang="en-US" sz="2400" b="0" dirty="0"/>
              <a:t>Secure Cloud </a:t>
            </a:r>
          </a:p>
          <a:p>
            <a:pPr marL="891535" lvl="1" indent="-411480"/>
            <a:r>
              <a:rPr lang="en-US" sz="2400" dirty="0"/>
              <a:t>Titan - PO - Lonna </a:t>
            </a:r>
            <a:r>
              <a:rPr lang="en-US" sz="2400" dirty="0" err="1"/>
              <a:t>Schwirtz</a:t>
            </a:r>
            <a:endParaRPr lang="en-US" sz="2400" dirty="0"/>
          </a:p>
          <a:p>
            <a:pPr marL="891535" lvl="1" indent="-411480"/>
            <a:r>
              <a:rPr lang="en-US" sz="2400" dirty="0"/>
              <a:t>Tiger - PO - Dominic Parks</a:t>
            </a:r>
          </a:p>
          <a:p>
            <a:pPr marL="411480" indent="-411480"/>
            <a:r>
              <a:rPr lang="en-US" sz="2400" b="0" dirty="0"/>
              <a:t>Test Automation</a:t>
            </a:r>
          </a:p>
          <a:p>
            <a:pPr marL="868680" lvl="1" indent="-411480"/>
            <a:r>
              <a:rPr lang="en-US" sz="2400" b="0" dirty="0"/>
              <a:t>PO: Joe Hughes</a:t>
            </a:r>
          </a:p>
          <a:p>
            <a:pPr marL="411480" indent="-411480"/>
            <a:r>
              <a:rPr lang="en-US" sz="2400" b="0" dirty="0"/>
              <a:t>API</a:t>
            </a:r>
          </a:p>
          <a:p>
            <a:pPr marL="868680" lvl="1" indent="-411480"/>
            <a:r>
              <a:rPr lang="en-US" sz="2200" dirty="0"/>
              <a:t>PO: </a:t>
            </a:r>
            <a:r>
              <a:rPr lang="en-US" sz="2200" dirty="0" err="1"/>
              <a:t>Mohanbabu</a:t>
            </a:r>
            <a:r>
              <a:rPr lang="en-US" sz="2200" dirty="0"/>
              <a:t> Vaishnav</a:t>
            </a:r>
          </a:p>
        </p:txBody>
      </p:sp>
      <p:pic>
        <p:nvPicPr>
          <p:cNvPr id="7" name="Picture 6"/>
          <p:cNvPicPr>
            <a:picLocks noChangeAspect="1"/>
          </p:cNvPicPr>
          <p:nvPr/>
        </p:nvPicPr>
        <p:blipFill rotWithShape="1">
          <a:blip r:embed="rId3"/>
          <a:srcRect l="28090" r="28090" b="154"/>
          <a:stretch/>
        </p:blipFill>
        <p:spPr>
          <a:xfrm>
            <a:off x="0" y="-2657"/>
            <a:ext cx="5497033" cy="6860658"/>
          </a:xfrm>
          <a:prstGeom prst="rect">
            <a:avLst/>
          </a:prstGeom>
        </p:spPr>
      </p:pic>
    </p:spTree>
    <p:extLst>
      <p:ext uri="{BB962C8B-B14F-4D97-AF65-F5344CB8AC3E}">
        <p14:creationId xmlns:p14="http://schemas.microsoft.com/office/powerpoint/2010/main" val="3553683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612648" y="6254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Sprint 2 Review</a:t>
            </a:r>
          </a:p>
        </p:txBody>
      </p:sp>
      <p:sp>
        <p:nvSpPr>
          <p:cNvPr id="4" name="Slide Number Placeholder 3"/>
          <p:cNvSpPr>
            <a:spLocks noGrp="1"/>
          </p:cNvSpPr>
          <p:nvPr>
            <p:ph type="sldNum" sz="quarter" idx="11"/>
          </p:nvPr>
        </p:nvSpPr>
        <p:spPr/>
        <p:txBody>
          <a:bodyPr/>
          <a:lstStyle/>
          <a:p>
            <a:fld id="{37A9C3AE-D32A-444C-8592-ABFF7FAA7AD5}" type="slidenum">
              <a:rPr lang="en-US" smtClean="0"/>
              <a:pPr/>
              <a:t>104</a:t>
            </a:fld>
            <a:endParaRPr lang="en-US" dirty="0"/>
          </a:p>
        </p:txBody>
      </p:sp>
      <p:sp>
        <p:nvSpPr>
          <p:cNvPr id="5" name="Title 4"/>
          <p:cNvSpPr>
            <a:spLocks noGrp="1"/>
          </p:cNvSpPr>
          <p:nvPr>
            <p:ph type="title"/>
          </p:nvPr>
        </p:nvSpPr>
        <p:spPr/>
        <p:txBody>
          <a:bodyPr/>
          <a:lstStyle/>
          <a:p>
            <a:r>
              <a:rPr lang="en-US" dirty="0"/>
              <a:t>Resources</a:t>
            </a:r>
          </a:p>
        </p:txBody>
      </p:sp>
      <p:sp>
        <p:nvSpPr>
          <p:cNvPr id="6" name="Content Placeholder 5"/>
          <p:cNvSpPr>
            <a:spLocks noGrp="1"/>
          </p:cNvSpPr>
          <p:nvPr>
            <p:ph sz="half" idx="13"/>
          </p:nvPr>
        </p:nvSpPr>
        <p:spPr>
          <a:xfrm>
            <a:off x="5797826" y="1338606"/>
            <a:ext cx="5784576" cy="4839563"/>
          </a:xfrm>
        </p:spPr>
        <p:txBody>
          <a:bodyPr>
            <a:normAutofit/>
          </a:bodyPr>
          <a:lstStyle/>
          <a:p>
            <a:pPr marL="0" lvl="0" indent="0">
              <a:spcAft>
                <a:spcPts val="0"/>
              </a:spcAft>
              <a:buNone/>
            </a:pPr>
            <a:r>
              <a:rPr lang="en-US" sz="2400" b="0" dirty="0"/>
              <a:t>Titan Team Repo &amp; Wiki: </a:t>
            </a:r>
            <a:r>
              <a:rPr lang="en-US" sz="2400" b="0" u="sng" dirty="0">
                <a:solidFill>
                  <a:schemeClr val="hlink"/>
                </a:solidFill>
                <a:hlinkClick r:id="rId2"/>
              </a:rPr>
              <a:t>https://cunamutual.visualstudio.com/SecureCloudEnablement</a:t>
            </a:r>
            <a:endParaRPr lang="en-US" sz="2400" b="0" dirty="0"/>
          </a:p>
          <a:p>
            <a:pPr marL="0" lvl="0" indent="0">
              <a:spcAft>
                <a:spcPts val="0"/>
              </a:spcAft>
              <a:buNone/>
            </a:pPr>
            <a:endParaRPr lang="en-US" sz="2400" b="0" dirty="0"/>
          </a:p>
          <a:p>
            <a:pPr marL="0" lvl="0" indent="0">
              <a:spcAft>
                <a:spcPts val="0"/>
              </a:spcAft>
              <a:buNone/>
            </a:pPr>
            <a:r>
              <a:rPr lang="en-US" sz="2400" b="0" dirty="0"/>
              <a:t>CUNA Tech Portal: </a:t>
            </a:r>
            <a:r>
              <a:rPr lang="en-US" sz="2400" b="0" dirty="0">
                <a:hlinkClick r:id="rId3"/>
              </a:rPr>
              <a:t>https://techportal.cmutual.com</a:t>
            </a:r>
            <a:r>
              <a:rPr lang="en-US" sz="2400" b="0" dirty="0"/>
              <a:t> </a:t>
            </a:r>
          </a:p>
          <a:p>
            <a:pPr marL="0" lvl="0" indent="0">
              <a:spcAft>
                <a:spcPts val="0"/>
              </a:spcAft>
              <a:buNone/>
            </a:pPr>
            <a:endParaRPr lang="en-US" sz="2400" b="0" dirty="0"/>
          </a:p>
          <a:p>
            <a:pPr marL="0" lvl="0" indent="0">
              <a:spcAft>
                <a:spcPts val="0"/>
              </a:spcAft>
              <a:buNone/>
            </a:pPr>
            <a:r>
              <a:rPr lang="en-US" sz="2400" b="0" dirty="0"/>
              <a:t>Azure Cloud MS Teams Site</a:t>
            </a:r>
          </a:p>
        </p:txBody>
      </p:sp>
      <p:pic>
        <p:nvPicPr>
          <p:cNvPr id="7" name="Picture 6"/>
          <p:cNvPicPr>
            <a:picLocks noChangeAspect="1"/>
          </p:cNvPicPr>
          <p:nvPr/>
        </p:nvPicPr>
        <p:blipFill rotWithShape="1">
          <a:blip r:embed="rId4"/>
          <a:srcRect l="28090" r="28090" b="154"/>
          <a:stretch/>
        </p:blipFill>
        <p:spPr>
          <a:xfrm>
            <a:off x="0" y="-2657"/>
            <a:ext cx="5497033" cy="6860658"/>
          </a:xfrm>
          <a:prstGeom prst="rect">
            <a:avLst/>
          </a:prstGeom>
        </p:spPr>
      </p:pic>
    </p:spTree>
    <p:extLst>
      <p:ext uri="{BB962C8B-B14F-4D97-AF65-F5344CB8AC3E}">
        <p14:creationId xmlns:p14="http://schemas.microsoft.com/office/powerpoint/2010/main" val="13754235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117D-EE71-4CF2-A05D-019D7ABD836F}"/>
              </a:ext>
            </a:extLst>
          </p:cNvPr>
          <p:cNvSpPr>
            <a:spLocks noGrp="1"/>
          </p:cNvSpPr>
          <p:nvPr>
            <p:ph type="title"/>
          </p:nvPr>
        </p:nvSpPr>
        <p:spPr>
          <a:xfrm>
            <a:off x="1084521" y="2975049"/>
            <a:ext cx="10069032" cy="907902"/>
          </a:xfrm>
        </p:spPr>
        <p:txBody>
          <a:bodyPr/>
          <a:lstStyle/>
          <a:p>
            <a:pPr algn="ctr"/>
            <a:r>
              <a:rPr lang="en-US" dirty="0"/>
              <a:t>Paying it Forward</a:t>
            </a:r>
          </a:p>
        </p:txBody>
      </p:sp>
    </p:spTree>
    <p:extLst>
      <p:ext uri="{BB962C8B-B14F-4D97-AF65-F5344CB8AC3E}">
        <p14:creationId xmlns:p14="http://schemas.microsoft.com/office/powerpoint/2010/main" val="14764219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p:txBody>
          <a:bodyPr/>
          <a:lstStyle/>
          <a:p>
            <a:r>
              <a:rPr lang="en-US" dirty="0"/>
              <a:t>Questions?</a:t>
            </a:r>
          </a:p>
        </p:txBody>
      </p:sp>
      <p:sp>
        <p:nvSpPr>
          <p:cNvPr id="2" name="Text Placeholder 1">
            <a:extLst>
              <a:ext uri="{FF2B5EF4-FFF2-40B4-BE49-F238E27FC236}">
                <a16:creationId xmlns:a16="http://schemas.microsoft.com/office/drawing/2014/main" id="{9C58634A-D4B0-40C1-B290-8795D7FC8D7B}"/>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106</a:t>
            </a:fld>
            <a:endParaRPr lang="en-US"/>
          </a:p>
        </p:txBody>
      </p:sp>
    </p:spTree>
    <p:extLst>
      <p:ext uri="{BB962C8B-B14F-4D97-AF65-F5344CB8AC3E}">
        <p14:creationId xmlns:p14="http://schemas.microsoft.com/office/powerpoint/2010/main" val="13942267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AB8DC7-BD04-B345-9A59-1D77C3FE902D}"/>
              </a:ext>
            </a:extLst>
          </p:cNvPr>
          <p:cNvSpPr>
            <a:spLocks noGrp="1"/>
          </p:cNvSpPr>
          <p:nvPr>
            <p:ph type="sldNum" sz="quarter" idx="12"/>
          </p:nvPr>
        </p:nvSpPr>
        <p:spPr/>
        <p:txBody>
          <a:bodyPr/>
          <a:lstStyle/>
          <a:p>
            <a:fld id="{37A9C3AE-D32A-444C-8592-ABFF7FAA7AD5}" type="slidenum">
              <a:rPr lang="en-US" smtClean="0"/>
              <a:pPr/>
              <a:t>107</a:t>
            </a:fld>
            <a:endParaRPr lang="en-US"/>
          </a:p>
        </p:txBody>
      </p:sp>
      <p:sp>
        <p:nvSpPr>
          <p:cNvPr id="3" name="Title 2">
            <a:extLst>
              <a:ext uri="{FF2B5EF4-FFF2-40B4-BE49-F238E27FC236}">
                <a16:creationId xmlns:a16="http://schemas.microsoft.com/office/drawing/2014/main" id="{A3281C59-290D-EE44-AB9E-0AEA8B1C9CAC}"/>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D55E4E7D-FA63-8A43-B0C6-4ECAE4D94C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86122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a:stretch>
        </a:blipFill>
        <a:effectLst/>
      </p:bgPr>
    </p:bg>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A3D2A36-2C36-7044-99FB-E83EC3C73506}"/>
              </a:ext>
            </a:extLst>
          </p:cNvPr>
          <p:cNvSpPr txBox="1">
            <a:spLocks/>
          </p:cNvSpPr>
          <p:nvPr/>
        </p:nvSpPr>
        <p:spPr>
          <a:xfrm>
            <a:off x="612649" y="1238398"/>
            <a:ext cx="10972800" cy="2852737"/>
          </a:xfrm>
          <a:prstGeom prst="rect">
            <a:avLst/>
          </a:prstGeom>
        </p:spPr>
        <p:txBody>
          <a:bodyPr anchor="b"/>
          <a:lstStyle>
            <a:lvl1pPr algn="l" defTabSz="914400" rtl="0" eaLnBrk="1" latinLnBrk="0" hangingPunct="1">
              <a:lnSpc>
                <a:spcPct val="90000"/>
              </a:lnSpc>
              <a:spcBef>
                <a:spcPct val="0"/>
              </a:spcBef>
              <a:buNone/>
              <a:defRPr sz="3200" b="1" kern="1200" spc="100" baseline="0">
                <a:solidFill>
                  <a:srgbClr val="521B93"/>
                </a:solidFill>
                <a:latin typeface="Arial" panose="020B0604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1" i="0" u="none" strike="noStrike" kern="1200" cap="none" spc="100" normalizeH="0" baseline="0" noProof="0" dirty="0">
              <a:ln>
                <a:noFill/>
              </a:ln>
              <a:solidFill>
                <a:srgbClr val="FFFFFF"/>
              </a:solidFill>
              <a:effectLst>
                <a:outerShdw blurRad="50800" dist="38100" dir="2700000" algn="tl" rotWithShape="0">
                  <a:prstClr val="black">
                    <a:alpha val="40000"/>
                  </a:prstClr>
                </a:outerShdw>
              </a:effectLst>
              <a:uLnTx/>
              <a:uFillTx/>
              <a:latin typeface="Arial" panose="020B0604020202020204" pitchFamily="34" charset="0"/>
              <a:ea typeface="+mj-ea"/>
              <a:cs typeface="+mj-cs"/>
            </a:endParaRPr>
          </a:p>
        </p:txBody>
      </p:sp>
      <p:pic>
        <p:nvPicPr>
          <p:cNvPr id="12" name="Graphic 11">
            <a:extLst>
              <a:ext uri="{FF2B5EF4-FFF2-40B4-BE49-F238E27FC236}">
                <a16:creationId xmlns:a16="http://schemas.microsoft.com/office/drawing/2014/main" id="{C922C08F-87CF-41C6-B5E0-F4554E5CAA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19" y="5213097"/>
            <a:ext cx="841022" cy="841022"/>
          </a:xfrm>
          <a:prstGeom prst="rect">
            <a:avLst/>
          </a:prstGeom>
        </p:spPr>
      </p:pic>
      <p:pic>
        <p:nvPicPr>
          <p:cNvPr id="14" name="Graphic 13">
            <a:extLst>
              <a:ext uri="{FF2B5EF4-FFF2-40B4-BE49-F238E27FC236}">
                <a16:creationId xmlns:a16="http://schemas.microsoft.com/office/drawing/2014/main" id="{A840B670-9B88-4E61-A11B-B07D554316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7293" y="3407557"/>
            <a:ext cx="1007802" cy="1007802"/>
          </a:xfrm>
          <a:prstGeom prst="rect">
            <a:avLst/>
          </a:prstGeom>
        </p:spPr>
      </p:pic>
      <p:pic>
        <p:nvPicPr>
          <p:cNvPr id="16" name="Graphic 15">
            <a:extLst>
              <a:ext uri="{FF2B5EF4-FFF2-40B4-BE49-F238E27FC236}">
                <a16:creationId xmlns:a16="http://schemas.microsoft.com/office/drawing/2014/main" id="{7FB706CC-9C14-4F66-857E-28B044FE2D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0153" y="5123591"/>
            <a:ext cx="1020035" cy="1020035"/>
          </a:xfrm>
          <a:prstGeom prst="rect">
            <a:avLst/>
          </a:prstGeom>
        </p:spPr>
      </p:pic>
      <p:pic>
        <p:nvPicPr>
          <p:cNvPr id="20" name="Graphic 19">
            <a:extLst>
              <a:ext uri="{FF2B5EF4-FFF2-40B4-BE49-F238E27FC236}">
                <a16:creationId xmlns:a16="http://schemas.microsoft.com/office/drawing/2014/main" id="{73DE61DE-67D7-4820-B142-84896DD46B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17916" y="1465879"/>
            <a:ext cx="964096" cy="964096"/>
          </a:xfrm>
          <a:prstGeom prst="rect">
            <a:avLst/>
          </a:prstGeom>
        </p:spPr>
      </p:pic>
      <p:pic>
        <p:nvPicPr>
          <p:cNvPr id="24" name="Graphic 23">
            <a:extLst>
              <a:ext uri="{FF2B5EF4-FFF2-40B4-BE49-F238E27FC236}">
                <a16:creationId xmlns:a16="http://schemas.microsoft.com/office/drawing/2014/main" id="{59EC89BB-F407-4B77-BC35-AAFB198323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1302" y="3476336"/>
            <a:ext cx="964096" cy="964096"/>
          </a:xfrm>
          <a:prstGeom prst="rect">
            <a:avLst/>
          </a:prstGeom>
        </p:spPr>
      </p:pic>
      <p:pic>
        <p:nvPicPr>
          <p:cNvPr id="8" name="Graphic 7">
            <a:extLst>
              <a:ext uri="{FF2B5EF4-FFF2-40B4-BE49-F238E27FC236}">
                <a16:creationId xmlns:a16="http://schemas.microsoft.com/office/drawing/2014/main" id="{B5379056-E94E-424E-9A5C-7850B59BE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70870" y="1422173"/>
            <a:ext cx="1007802" cy="1007802"/>
          </a:xfrm>
          <a:prstGeom prst="rect">
            <a:avLst/>
          </a:prstGeom>
        </p:spPr>
      </p:pic>
      <p:sp>
        <p:nvSpPr>
          <p:cNvPr id="13" name="TextBox 12">
            <a:extLst>
              <a:ext uri="{FF2B5EF4-FFF2-40B4-BE49-F238E27FC236}">
                <a16:creationId xmlns:a16="http://schemas.microsoft.com/office/drawing/2014/main" id="{99F14417-FDE5-4D26-AF9D-DF62073E4264}"/>
              </a:ext>
            </a:extLst>
          </p:cNvPr>
          <p:cNvSpPr txBox="1"/>
          <p:nvPr/>
        </p:nvSpPr>
        <p:spPr>
          <a:xfrm>
            <a:off x="4262422" y="2436483"/>
            <a:ext cx="12795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15151"/>
                </a:solidFill>
                <a:effectLst/>
                <a:uLnTx/>
                <a:uFillTx/>
                <a:latin typeface="Arial" panose="020B0604020202020204"/>
                <a:ea typeface="+mn-ea"/>
                <a:cs typeface="+mn-cs"/>
              </a:rPr>
              <a:t>Facilities</a:t>
            </a:r>
          </a:p>
        </p:txBody>
      </p:sp>
      <p:sp>
        <p:nvSpPr>
          <p:cNvPr id="17" name="Rectangle 16">
            <a:extLst>
              <a:ext uri="{FF2B5EF4-FFF2-40B4-BE49-F238E27FC236}">
                <a16:creationId xmlns:a16="http://schemas.microsoft.com/office/drawing/2014/main" id="{260F29D5-042F-4B30-BC8C-1708071075E1}"/>
              </a:ext>
            </a:extLst>
          </p:cNvPr>
          <p:cNvSpPr/>
          <p:nvPr/>
        </p:nvSpPr>
        <p:spPr>
          <a:xfrm>
            <a:off x="3254044" y="4509681"/>
            <a:ext cx="103105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15151"/>
                </a:solidFill>
                <a:effectLst/>
                <a:uLnTx/>
                <a:uFillTx/>
                <a:latin typeface="Arial" panose="020B0604020202020204"/>
                <a:ea typeface="+mn-ea"/>
                <a:cs typeface="+mn-cs"/>
              </a:rPr>
              <a:t>Servers</a:t>
            </a:r>
          </a:p>
        </p:txBody>
      </p:sp>
      <p:sp>
        <p:nvSpPr>
          <p:cNvPr id="19" name="Rectangle 18">
            <a:extLst>
              <a:ext uri="{FF2B5EF4-FFF2-40B4-BE49-F238E27FC236}">
                <a16:creationId xmlns:a16="http://schemas.microsoft.com/office/drawing/2014/main" id="{BEF6A75B-F84F-4893-AAF2-8C1DCF2533D0}"/>
              </a:ext>
            </a:extLst>
          </p:cNvPr>
          <p:cNvSpPr/>
          <p:nvPr/>
        </p:nvSpPr>
        <p:spPr>
          <a:xfrm>
            <a:off x="4839628" y="6193020"/>
            <a:ext cx="6848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Data</a:t>
            </a:r>
          </a:p>
        </p:txBody>
      </p:sp>
      <p:sp>
        <p:nvSpPr>
          <p:cNvPr id="21" name="Rectangle 20">
            <a:extLst>
              <a:ext uri="{FF2B5EF4-FFF2-40B4-BE49-F238E27FC236}">
                <a16:creationId xmlns:a16="http://schemas.microsoft.com/office/drawing/2014/main" id="{F85E10DC-A775-42E4-9125-9F6453AC62AD}"/>
              </a:ext>
            </a:extLst>
          </p:cNvPr>
          <p:cNvSpPr/>
          <p:nvPr/>
        </p:nvSpPr>
        <p:spPr>
          <a:xfrm>
            <a:off x="6589460" y="6193020"/>
            <a:ext cx="14414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15151"/>
                </a:solidFill>
                <a:effectLst/>
                <a:uLnTx/>
                <a:uFillTx/>
                <a:latin typeface="Arial" panose="020B0604020202020204"/>
                <a:ea typeface="+mn-ea"/>
                <a:cs typeface="+mn-cs"/>
              </a:rPr>
              <a:t>Application</a:t>
            </a:r>
          </a:p>
        </p:txBody>
      </p:sp>
      <p:sp>
        <p:nvSpPr>
          <p:cNvPr id="25" name="Rectangle 24">
            <a:extLst>
              <a:ext uri="{FF2B5EF4-FFF2-40B4-BE49-F238E27FC236}">
                <a16:creationId xmlns:a16="http://schemas.microsoft.com/office/drawing/2014/main" id="{CCC573EF-4A5F-44EE-BDE8-13E0B6873734}"/>
              </a:ext>
            </a:extLst>
          </p:cNvPr>
          <p:cNvSpPr/>
          <p:nvPr/>
        </p:nvSpPr>
        <p:spPr>
          <a:xfrm>
            <a:off x="8030880" y="4485819"/>
            <a:ext cx="1184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15151"/>
                </a:solidFill>
                <a:effectLst/>
                <a:uLnTx/>
                <a:uFillTx/>
                <a:latin typeface="Arial" panose="020B0604020202020204"/>
                <a:ea typeface="+mn-ea"/>
                <a:cs typeface="+mn-cs"/>
              </a:rPr>
              <a:t>OS / VMs</a:t>
            </a:r>
          </a:p>
        </p:txBody>
      </p:sp>
      <p:sp>
        <p:nvSpPr>
          <p:cNvPr id="27" name="TextBox 26">
            <a:extLst>
              <a:ext uri="{FF2B5EF4-FFF2-40B4-BE49-F238E27FC236}">
                <a16:creationId xmlns:a16="http://schemas.microsoft.com/office/drawing/2014/main" id="{1632DAE8-2832-4101-895F-0022528FA380}"/>
              </a:ext>
            </a:extLst>
          </p:cNvPr>
          <p:cNvSpPr txBox="1"/>
          <p:nvPr/>
        </p:nvSpPr>
        <p:spPr>
          <a:xfrm>
            <a:off x="6474871" y="2414586"/>
            <a:ext cx="185018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15151"/>
                </a:solidFill>
                <a:effectLst/>
                <a:uLnTx/>
                <a:uFillTx/>
                <a:latin typeface="Arial" panose="020B0604020202020204"/>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15151"/>
                </a:solidFill>
                <a:effectLst/>
                <a:uLnTx/>
                <a:uFillTx/>
                <a:latin typeface="Arial" panose="020B0604020202020204"/>
                <a:ea typeface="+mn-ea"/>
                <a:cs typeface="+mn-cs"/>
              </a:rPr>
              <a:t>Infrastructure</a:t>
            </a:r>
          </a:p>
        </p:txBody>
      </p:sp>
      <p:sp>
        <p:nvSpPr>
          <p:cNvPr id="48" name="TextBox 47">
            <a:extLst>
              <a:ext uri="{FF2B5EF4-FFF2-40B4-BE49-F238E27FC236}">
                <a16:creationId xmlns:a16="http://schemas.microsoft.com/office/drawing/2014/main" id="{283643AC-5F4D-4C16-95B7-0213808DFFBF}"/>
              </a:ext>
            </a:extLst>
          </p:cNvPr>
          <p:cNvSpPr txBox="1"/>
          <p:nvPr/>
        </p:nvSpPr>
        <p:spPr>
          <a:xfrm>
            <a:off x="3781194" y="173315"/>
            <a:ext cx="471795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Application Hosting</a:t>
            </a:r>
          </a:p>
        </p:txBody>
      </p:sp>
      <p:pic>
        <p:nvPicPr>
          <p:cNvPr id="18" name="Graphic 15">
            <a:extLst>
              <a:ext uri="{FF2B5EF4-FFF2-40B4-BE49-F238E27FC236}">
                <a16:creationId xmlns:a16="http://schemas.microsoft.com/office/drawing/2014/main" id="{7FB706CC-9C14-4F66-857E-28B044FE2D4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00153" y="5123591"/>
            <a:ext cx="1020035" cy="1020035"/>
          </a:xfrm>
          <a:prstGeom prst="rect">
            <a:avLst/>
          </a:prstGeom>
        </p:spPr>
      </p:pic>
      <p:sp>
        <p:nvSpPr>
          <p:cNvPr id="22" name="Rectangle 21">
            <a:extLst>
              <a:ext uri="{FF2B5EF4-FFF2-40B4-BE49-F238E27FC236}">
                <a16:creationId xmlns:a16="http://schemas.microsoft.com/office/drawing/2014/main" id="{F85E10DC-A775-42E4-9125-9F6453AC62AD}"/>
              </a:ext>
            </a:extLst>
          </p:cNvPr>
          <p:cNvSpPr/>
          <p:nvPr/>
        </p:nvSpPr>
        <p:spPr>
          <a:xfrm>
            <a:off x="6589460" y="6193020"/>
            <a:ext cx="14414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Application</a:t>
            </a:r>
          </a:p>
        </p:txBody>
      </p:sp>
    </p:spTree>
    <p:extLst>
      <p:ext uri="{BB962C8B-B14F-4D97-AF65-F5344CB8AC3E}">
        <p14:creationId xmlns:p14="http://schemas.microsoft.com/office/powerpoint/2010/main" val="3658605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Abstraction of Services</a:t>
            </a:r>
            <a:br>
              <a:rPr lang="en-US" dirty="0"/>
            </a:br>
            <a:endParaRPr lang="en-US" dirty="0"/>
          </a:p>
        </p:txBody>
      </p:sp>
      <p:sp>
        <p:nvSpPr>
          <p:cNvPr id="3" name="Slide Number Placeholder 2"/>
          <p:cNvSpPr>
            <a:spLocks noGrp="1"/>
          </p:cNvSpPr>
          <p:nvPr>
            <p:ph type="sldNum" sz="quarter" idx="12"/>
          </p:nvPr>
        </p:nvSpPr>
        <p:spPr/>
        <p:txBody>
          <a:bodyPr/>
          <a:lstStyle/>
          <a:p>
            <a:fld id="{37A9C3AE-D32A-444C-8592-ABFF7FAA7AD5}" type="slidenum">
              <a:rPr lang="en-US" smtClean="0"/>
              <a:t>12</a:t>
            </a:fld>
            <a:endParaRPr lang="en-US"/>
          </a:p>
        </p:txBody>
      </p:sp>
    </p:spTree>
    <p:extLst>
      <p:ext uri="{BB962C8B-B14F-4D97-AF65-F5344CB8AC3E}">
        <p14:creationId xmlns:p14="http://schemas.microsoft.com/office/powerpoint/2010/main" val="2177041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Manual Management</a:t>
            </a:r>
          </a:p>
        </p:txBody>
      </p:sp>
      <p:sp>
        <p:nvSpPr>
          <p:cNvPr id="7" name="Content Placeholder 6"/>
          <p:cNvSpPr>
            <a:spLocks noGrp="1"/>
          </p:cNvSpPr>
          <p:nvPr>
            <p:ph idx="1"/>
          </p:nvPr>
        </p:nvSpPr>
        <p:spPr/>
        <p:txBody>
          <a:bodyPr/>
          <a:lstStyle/>
          <a:p>
            <a:pPr marL="0" indent="0">
              <a:buNone/>
            </a:pPr>
            <a:r>
              <a:rPr lang="en-US" dirty="0"/>
              <a:t>Error Prone</a:t>
            </a:r>
          </a:p>
          <a:p>
            <a:pPr marL="0" indent="0">
              <a:buNone/>
            </a:pPr>
            <a:r>
              <a:rPr lang="en-US" dirty="0"/>
              <a:t>Long Wait Times</a:t>
            </a:r>
          </a:p>
        </p:txBody>
      </p:sp>
      <p:sp>
        <p:nvSpPr>
          <p:cNvPr id="5" name="Slide Number Placeholder 4"/>
          <p:cNvSpPr>
            <a:spLocks noGrp="1"/>
          </p:cNvSpPr>
          <p:nvPr>
            <p:ph type="sldNum" sz="quarter" idx="12"/>
          </p:nvPr>
        </p:nvSpPr>
        <p:spPr/>
        <p:txBody>
          <a:bodyPr/>
          <a:lstStyle/>
          <a:p>
            <a:fld id="{37A9C3AE-D32A-444C-8592-ABFF7FAA7AD5}" type="slidenum">
              <a:rPr lang="en-US" smtClean="0"/>
              <a:pPr/>
              <a:t>13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65" y="0"/>
            <a:ext cx="5699535" cy="6858000"/>
          </a:xfrm>
          <a:prstGeom prst="rect">
            <a:avLst/>
          </a:prstGeom>
        </p:spPr>
      </p:pic>
    </p:spTree>
    <p:extLst>
      <p:ext uri="{BB962C8B-B14F-4D97-AF65-F5344CB8AC3E}">
        <p14:creationId xmlns:p14="http://schemas.microsoft.com/office/powerpoint/2010/main" val="343911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APIs</a:t>
            </a:r>
          </a:p>
        </p:txBody>
      </p:sp>
      <p:sp>
        <p:nvSpPr>
          <p:cNvPr id="3" name="Content Placeholder 2"/>
          <p:cNvSpPr>
            <a:spLocks noGrp="1"/>
          </p:cNvSpPr>
          <p:nvPr>
            <p:ph idx="1"/>
          </p:nvPr>
        </p:nvSpPr>
        <p:spPr/>
        <p:txBody>
          <a:bodyPr/>
          <a:lstStyle/>
          <a:p>
            <a:pPr marL="0" indent="0">
              <a:buNone/>
            </a:pPr>
            <a:r>
              <a:rPr lang="en-US" dirty="0"/>
              <a:t>Infrastructure as Code</a:t>
            </a:r>
          </a:p>
          <a:p>
            <a:pPr marL="0" indent="0">
              <a:buNone/>
            </a:pPr>
            <a:r>
              <a:rPr lang="en-US" dirty="0"/>
              <a:t>Few Errors</a:t>
            </a:r>
          </a:p>
          <a:p>
            <a:pPr marL="0" indent="0">
              <a:buNone/>
            </a:pPr>
            <a:r>
              <a:rPr lang="en-US" dirty="0"/>
              <a:t>Easier to Build Environments</a:t>
            </a:r>
          </a:p>
        </p:txBody>
      </p:sp>
      <p:sp>
        <p:nvSpPr>
          <p:cNvPr id="5" name="Slide Number Placeholder 4"/>
          <p:cNvSpPr>
            <a:spLocks noGrp="1"/>
          </p:cNvSpPr>
          <p:nvPr>
            <p:ph type="sldNum" sz="quarter" idx="12"/>
          </p:nvPr>
        </p:nvSpPr>
        <p:spPr/>
        <p:txBody>
          <a:bodyPr/>
          <a:lstStyle/>
          <a:p>
            <a:fld id="{37A9C3AE-D32A-444C-8592-ABFF7FAA7AD5}" type="slidenum">
              <a:rPr lang="en-US" smtClean="0"/>
              <a:t>14</a:t>
            </a:fld>
            <a:endParaRPr lang="en-US"/>
          </a:p>
        </p:txBody>
      </p:sp>
      <p:pic>
        <p:nvPicPr>
          <p:cNvPr id="6" name="Content Placeholder 12">
            <a:extLst>
              <a:ext uri="{FF2B5EF4-FFF2-40B4-BE49-F238E27FC236}">
                <a16:creationId xmlns:a16="http://schemas.microsoft.com/office/drawing/2014/main" id="{0A68FB2C-EC86-4766-8871-7FEF442FE55C}"/>
              </a:ext>
            </a:extLst>
          </p:cNvPr>
          <p:cNvPicPr>
            <a:picLocks noChangeAspect="1"/>
          </p:cNvPicPr>
          <p:nvPr/>
        </p:nvPicPr>
        <p:blipFill>
          <a:blip r:embed="rId3"/>
          <a:stretch>
            <a:fillRect/>
          </a:stretch>
        </p:blipFill>
        <p:spPr>
          <a:xfrm>
            <a:off x="6681355" y="0"/>
            <a:ext cx="12145220" cy="6858000"/>
          </a:xfrm>
          <a:prstGeom prst="rect">
            <a:avLst/>
          </a:prstGeom>
        </p:spPr>
      </p:pic>
    </p:spTree>
    <p:extLst>
      <p:ext uri="{BB962C8B-B14F-4D97-AF65-F5344CB8AC3E}">
        <p14:creationId xmlns:p14="http://schemas.microsoft.com/office/powerpoint/2010/main" val="403536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Service</a:t>
            </a:r>
          </a:p>
        </p:txBody>
      </p:sp>
      <p:sp>
        <p:nvSpPr>
          <p:cNvPr id="3" name="Content Placeholder 2"/>
          <p:cNvSpPr>
            <a:spLocks noGrp="1"/>
          </p:cNvSpPr>
          <p:nvPr>
            <p:ph idx="1"/>
          </p:nvPr>
        </p:nvSpPr>
        <p:spPr/>
        <p:txBody>
          <a:bodyPr/>
          <a:lstStyle/>
          <a:p>
            <a:pPr marL="0" indent="0">
              <a:buNone/>
            </a:pPr>
            <a:r>
              <a:rPr lang="en-US" dirty="0"/>
              <a:t>Reduced Lead Times</a:t>
            </a:r>
          </a:p>
          <a:p>
            <a:pPr marL="0" indent="0">
              <a:buNone/>
            </a:pPr>
            <a:r>
              <a:rPr lang="en-US" dirty="0"/>
              <a:t>Faster Flow</a:t>
            </a:r>
          </a:p>
        </p:txBody>
      </p:sp>
      <p:sp>
        <p:nvSpPr>
          <p:cNvPr id="5" name="Slide Number Placeholder 4"/>
          <p:cNvSpPr>
            <a:spLocks noGrp="1"/>
          </p:cNvSpPr>
          <p:nvPr>
            <p:ph type="sldNum" sz="quarter" idx="12"/>
          </p:nvPr>
        </p:nvSpPr>
        <p:spPr/>
        <p:txBody>
          <a:bodyPr/>
          <a:lstStyle/>
          <a:p>
            <a:fld id="{37A9C3AE-D32A-444C-8592-ABFF7FAA7AD5}" type="slidenum">
              <a:rPr lang="en-US" smtClean="0"/>
              <a:t>15</a:t>
            </a:fld>
            <a:endParaRPr lang="en-US"/>
          </a:p>
        </p:txBody>
      </p:sp>
      <p:pic>
        <p:nvPicPr>
          <p:cNvPr id="1026" name="Picture 2" descr="https://i.ytimg.com/vi/AvHfWAl_dIQ/hq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590" y="823586"/>
            <a:ext cx="6632810" cy="4974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290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Elasticity</a:t>
            </a:r>
          </a:p>
        </p:txBody>
      </p:sp>
      <p:sp>
        <p:nvSpPr>
          <p:cNvPr id="3" name="Content Placeholder 2"/>
          <p:cNvSpPr>
            <a:spLocks noGrp="1"/>
          </p:cNvSpPr>
          <p:nvPr>
            <p:ph idx="1"/>
          </p:nvPr>
        </p:nvSpPr>
        <p:spPr/>
        <p:txBody>
          <a:bodyPr/>
          <a:lstStyle/>
          <a:p>
            <a:pPr marL="0" indent="0">
              <a:buNone/>
            </a:pPr>
            <a:r>
              <a:rPr lang="en-US" dirty="0"/>
              <a:t>Scalability</a:t>
            </a:r>
          </a:p>
          <a:p>
            <a:pPr marL="0" indent="0">
              <a:buNone/>
            </a:pPr>
            <a:r>
              <a:rPr lang="en-US" dirty="0"/>
              <a:t>Pooled Resources</a:t>
            </a:r>
          </a:p>
          <a:p>
            <a:pPr marL="0" indent="0">
              <a:buNone/>
            </a:pPr>
            <a:r>
              <a:rPr lang="en-US" dirty="0"/>
              <a:t>Consumption Based Pricing</a:t>
            </a:r>
          </a:p>
        </p:txBody>
      </p:sp>
      <p:sp>
        <p:nvSpPr>
          <p:cNvPr id="5" name="Slide Number Placeholder 4"/>
          <p:cNvSpPr>
            <a:spLocks noGrp="1"/>
          </p:cNvSpPr>
          <p:nvPr>
            <p:ph type="sldNum" sz="quarter" idx="12"/>
          </p:nvPr>
        </p:nvSpPr>
        <p:spPr/>
        <p:txBody>
          <a:bodyPr/>
          <a:lstStyle/>
          <a:p>
            <a:fld id="{37A9C3AE-D32A-444C-8592-ABFF7FAA7AD5}" type="slidenum">
              <a:rPr lang="en-US" smtClean="0"/>
              <a:t>16</a:t>
            </a:fld>
            <a:endParaRPr lang="en-US"/>
          </a:p>
        </p:txBody>
      </p:sp>
      <p:pic>
        <p:nvPicPr>
          <p:cNvPr id="6" name="Content Placeholder 12">
            <a:extLst>
              <a:ext uri="{FF2B5EF4-FFF2-40B4-BE49-F238E27FC236}">
                <a16:creationId xmlns:a16="http://schemas.microsoft.com/office/drawing/2014/main" id="{0A68FB2C-EC86-4766-8871-7FEF442FE55C}"/>
              </a:ext>
            </a:extLst>
          </p:cNvPr>
          <p:cNvPicPr>
            <a:picLocks noChangeAspect="1"/>
          </p:cNvPicPr>
          <p:nvPr/>
        </p:nvPicPr>
        <p:blipFill>
          <a:blip r:embed="rId3"/>
          <a:stretch>
            <a:fillRect/>
          </a:stretch>
        </p:blipFill>
        <p:spPr>
          <a:xfrm>
            <a:off x="6681355" y="0"/>
            <a:ext cx="12145220" cy="6858000"/>
          </a:xfrm>
          <a:prstGeom prst="rect">
            <a:avLst/>
          </a:prstGeom>
        </p:spPr>
      </p:pic>
    </p:spTree>
    <p:extLst>
      <p:ext uri="{BB962C8B-B14F-4D97-AF65-F5344CB8AC3E}">
        <p14:creationId xmlns:p14="http://schemas.microsoft.com/office/powerpoint/2010/main" val="1893607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17</a:t>
            </a:fld>
            <a:endParaRPr lang="en-US" dirty="0"/>
          </a:p>
        </p:txBody>
      </p:sp>
      <p:graphicFrame>
        <p:nvGraphicFramePr>
          <p:cNvPr id="4" name="Table 3">
            <a:extLst>
              <a:ext uri="{FF2B5EF4-FFF2-40B4-BE49-F238E27FC236}">
                <a16:creationId xmlns:a16="http://schemas.microsoft.com/office/drawing/2014/main" id="{64164A23-A2BE-478A-AB5E-688208861011}"/>
              </a:ext>
            </a:extLst>
          </p:cNvPr>
          <p:cNvGraphicFramePr>
            <a:graphicFrameLocks noGrp="1"/>
          </p:cNvGraphicFramePr>
          <p:nvPr/>
        </p:nvGraphicFramePr>
        <p:xfrm>
          <a:off x="2876380" y="306271"/>
          <a:ext cx="6901358" cy="5409960"/>
        </p:xfrm>
        <a:graphic>
          <a:graphicData uri="http://schemas.openxmlformats.org/drawingml/2006/table">
            <a:tbl>
              <a:tblPr/>
              <a:tblGrid>
                <a:gridCol w="3450679">
                  <a:extLst>
                    <a:ext uri="{9D8B030D-6E8A-4147-A177-3AD203B41FA5}">
                      <a16:colId xmlns:a16="http://schemas.microsoft.com/office/drawing/2014/main" val="3163374133"/>
                    </a:ext>
                  </a:extLst>
                </a:gridCol>
                <a:gridCol w="3450679">
                  <a:extLst>
                    <a:ext uri="{9D8B030D-6E8A-4147-A177-3AD203B41FA5}">
                      <a16:colId xmlns:a16="http://schemas.microsoft.com/office/drawing/2014/main" val="1274147463"/>
                    </a:ext>
                  </a:extLst>
                </a:gridCol>
              </a:tblGrid>
              <a:tr h="2704980">
                <a:tc>
                  <a:txBody>
                    <a:bodyPr/>
                    <a:lstStyle/>
                    <a:p>
                      <a:endParaRPr lang="en-US" sz="3300" dirty="0"/>
                    </a:p>
                  </a:txBody>
                  <a:tcPr marL="166685" marR="166685" marT="83343" marB="83343">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sz="3300" dirty="0"/>
                    </a:p>
                  </a:txBody>
                  <a:tcPr marL="166685" marR="166685" marT="83343" marB="83343">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885022"/>
                  </a:ext>
                </a:extLst>
              </a:tr>
              <a:tr h="2704980">
                <a:tc>
                  <a:txBody>
                    <a:bodyPr/>
                    <a:lstStyle/>
                    <a:p>
                      <a:endParaRPr lang="en-US" sz="3300" dirty="0"/>
                    </a:p>
                  </a:txBody>
                  <a:tcPr marL="166685" marR="166685" marT="83343" marB="833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lang="en-US" sz="3300" dirty="0"/>
                    </a:p>
                  </a:txBody>
                  <a:tcPr marL="166685" marR="166685" marT="83343" marB="833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2704735"/>
                  </a:ext>
                </a:extLst>
              </a:tr>
            </a:tbl>
          </a:graphicData>
        </a:graphic>
      </p:graphicFrame>
      <p:sp>
        <p:nvSpPr>
          <p:cNvPr id="9" name="TextBox 8">
            <a:extLst>
              <a:ext uri="{FF2B5EF4-FFF2-40B4-BE49-F238E27FC236}">
                <a16:creationId xmlns:a16="http://schemas.microsoft.com/office/drawing/2014/main" id="{33283EFD-E9A6-4E6C-BFB1-BAC08C8DDCEF}"/>
              </a:ext>
            </a:extLst>
          </p:cNvPr>
          <p:cNvSpPr txBox="1"/>
          <p:nvPr/>
        </p:nvSpPr>
        <p:spPr>
          <a:xfrm>
            <a:off x="1844842" y="1433269"/>
            <a:ext cx="1165474" cy="369332"/>
          </a:xfrm>
          <a:prstGeom prst="rect">
            <a:avLst/>
          </a:prstGeom>
          <a:noFill/>
        </p:spPr>
        <p:txBody>
          <a:bodyPr wrap="square" rtlCol="0">
            <a:spAutoFit/>
          </a:bodyPr>
          <a:lstStyle/>
          <a:p>
            <a:pPr algn="ctr"/>
            <a:r>
              <a:rPr lang="en-US" dirty="0"/>
              <a:t>High</a:t>
            </a:r>
          </a:p>
        </p:txBody>
      </p:sp>
      <p:sp>
        <p:nvSpPr>
          <p:cNvPr id="10" name="TextBox 9">
            <a:extLst>
              <a:ext uri="{FF2B5EF4-FFF2-40B4-BE49-F238E27FC236}">
                <a16:creationId xmlns:a16="http://schemas.microsoft.com/office/drawing/2014/main" id="{E2460E87-58CD-416F-9BCF-AE48CFA6D876}"/>
              </a:ext>
            </a:extLst>
          </p:cNvPr>
          <p:cNvSpPr txBox="1"/>
          <p:nvPr/>
        </p:nvSpPr>
        <p:spPr>
          <a:xfrm>
            <a:off x="1844842" y="4369082"/>
            <a:ext cx="1165474" cy="369332"/>
          </a:xfrm>
          <a:prstGeom prst="rect">
            <a:avLst/>
          </a:prstGeom>
          <a:noFill/>
        </p:spPr>
        <p:txBody>
          <a:bodyPr wrap="square" rtlCol="0">
            <a:spAutoFit/>
          </a:bodyPr>
          <a:lstStyle/>
          <a:p>
            <a:pPr algn="ctr"/>
            <a:r>
              <a:rPr lang="en-US" dirty="0"/>
              <a:t>Low</a:t>
            </a:r>
          </a:p>
        </p:txBody>
      </p:sp>
      <p:sp>
        <p:nvSpPr>
          <p:cNvPr id="11" name="TextBox 10">
            <a:extLst>
              <a:ext uri="{FF2B5EF4-FFF2-40B4-BE49-F238E27FC236}">
                <a16:creationId xmlns:a16="http://schemas.microsoft.com/office/drawing/2014/main" id="{1D246ECE-A609-4ED5-892F-4965F25D0D1D}"/>
              </a:ext>
            </a:extLst>
          </p:cNvPr>
          <p:cNvSpPr txBox="1"/>
          <p:nvPr/>
        </p:nvSpPr>
        <p:spPr>
          <a:xfrm>
            <a:off x="3957489" y="5750036"/>
            <a:ext cx="1165474" cy="369332"/>
          </a:xfrm>
          <a:prstGeom prst="rect">
            <a:avLst/>
          </a:prstGeom>
          <a:noFill/>
        </p:spPr>
        <p:txBody>
          <a:bodyPr wrap="square" rtlCol="0">
            <a:spAutoFit/>
          </a:bodyPr>
          <a:lstStyle/>
          <a:p>
            <a:pPr algn="ctr"/>
            <a:r>
              <a:rPr lang="en-US" dirty="0"/>
              <a:t>CUNA</a:t>
            </a:r>
          </a:p>
        </p:txBody>
      </p:sp>
      <p:sp>
        <p:nvSpPr>
          <p:cNvPr id="12" name="TextBox 11">
            <a:extLst>
              <a:ext uri="{FF2B5EF4-FFF2-40B4-BE49-F238E27FC236}">
                <a16:creationId xmlns:a16="http://schemas.microsoft.com/office/drawing/2014/main" id="{B741FBA4-2CE5-4149-B005-57E576E79795}"/>
              </a:ext>
            </a:extLst>
          </p:cNvPr>
          <p:cNvSpPr txBox="1"/>
          <p:nvPr/>
        </p:nvSpPr>
        <p:spPr>
          <a:xfrm>
            <a:off x="7019267" y="5783841"/>
            <a:ext cx="2118083" cy="369332"/>
          </a:xfrm>
          <a:prstGeom prst="rect">
            <a:avLst/>
          </a:prstGeom>
          <a:noFill/>
        </p:spPr>
        <p:txBody>
          <a:bodyPr wrap="square" rtlCol="0">
            <a:spAutoFit/>
          </a:bodyPr>
          <a:lstStyle/>
          <a:p>
            <a:pPr algn="ctr"/>
            <a:r>
              <a:rPr lang="en-US" dirty="0"/>
              <a:t>Other Companies</a:t>
            </a:r>
          </a:p>
        </p:txBody>
      </p:sp>
      <p:sp>
        <p:nvSpPr>
          <p:cNvPr id="13" name="TextBox 12">
            <a:extLst>
              <a:ext uri="{FF2B5EF4-FFF2-40B4-BE49-F238E27FC236}">
                <a16:creationId xmlns:a16="http://schemas.microsoft.com/office/drawing/2014/main" id="{B0AEAE5D-E09C-4677-86E5-F27C9CCE120A}"/>
              </a:ext>
            </a:extLst>
          </p:cNvPr>
          <p:cNvSpPr txBox="1"/>
          <p:nvPr/>
        </p:nvSpPr>
        <p:spPr>
          <a:xfrm>
            <a:off x="427538" y="2411086"/>
            <a:ext cx="2427579" cy="1200329"/>
          </a:xfrm>
          <a:prstGeom prst="rect">
            <a:avLst/>
          </a:prstGeom>
          <a:noFill/>
        </p:spPr>
        <p:txBody>
          <a:bodyPr wrap="square" rtlCol="0">
            <a:spAutoFit/>
          </a:bodyPr>
          <a:lstStyle/>
          <a:p>
            <a:pPr algn="ctr"/>
            <a:r>
              <a:rPr lang="en-US" sz="2400" b="1" dirty="0"/>
              <a:t>Ability to Automate and Manage</a:t>
            </a:r>
          </a:p>
        </p:txBody>
      </p:sp>
      <p:sp>
        <p:nvSpPr>
          <p:cNvPr id="14" name="TextBox 13">
            <a:extLst>
              <a:ext uri="{FF2B5EF4-FFF2-40B4-BE49-F238E27FC236}">
                <a16:creationId xmlns:a16="http://schemas.microsoft.com/office/drawing/2014/main" id="{F239C8D6-FEA1-4C3F-8265-05E33F6A80D2}"/>
              </a:ext>
            </a:extLst>
          </p:cNvPr>
          <p:cNvSpPr txBox="1"/>
          <p:nvPr/>
        </p:nvSpPr>
        <p:spPr>
          <a:xfrm>
            <a:off x="4392132" y="6153173"/>
            <a:ext cx="3869854" cy="461665"/>
          </a:xfrm>
          <a:prstGeom prst="rect">
            <a:avLst/>
          </a:prstGeom>
          <a:noFill/>
        </p:spPr>
        <p:txBody>
          <a:bodyPr wrap="square" rtlCol="0">
            <a:spAutoFit/>
          </a:bodyPr>
          <a:lstStyle/>
          <a:p>
            <a:pPr algn="ctr"/>
            <a:r>
              <a:rPr lang="en-US" sz="2400" b="1" dirty="0"/>
              <a:t>Ownership of Resources</a:t>
            </a:r>
          </a:p>
        </p:txBody>
      </p:sp>
      <p:sp>
        <p:nvSpPr>
          <p:cNvPr id="18" name="TextBox 17">
            <a:extLst>
              <a:ext uri="{FF2B5EF4-FFF2-40B4-BE49-F238E27FC236}">
                <a16:creationId xmlns:a16="http://schemas.microsoft.com/office/drawing/2014/main" id="{6F0C6904-BF54-42DA-AA4A-EB78BAB63F8C}"/>
              </a:ext>
            </a:extLst>
          </p:cNvPr>
          <p:cNvSpPr txBox="1"/>
          <p:nvPr/>
        </p:nvSpPr>
        <p:spPr>
          <a:xfrm>
            <a:off x="6833708" y="3847801"/>
            <a:ext cx="2489200" cy="707886"/>
          </a:xfrm>
          <a:prstGeom prst="rect">
            <a:avLst/>
          </a:prstGeom>
          <a:noFill/>
        </p:spPr>
        <p:txBody>
          <a:bodyPr wrap="square" rtlCol="0">
            <a:spAutoFit/>
          </a:bodyPr>
          <a:lstStyle/>
          <a:p>
            <a:pPr algn="ctr"/>
            <a:r>
              <a:rPr lang="en-US" sz="2000" b="1" dirty="0"/>
              <a:t>SaaS Products</a:t>
            </a:r>
          </a:p>
          <a:p>
            <a:pPr algn="ctr"/>
            <a:r>
              <a:rPr lang="en-US" sz="2000" b="1" dirty="0"/>
              <a:t>(O365, Basecamp)</a:t>
            </a:r>
            <a:endParaRPr lang="en-US" b="1" dirty="0"/>
          </a:p>
        </p:txBody>
      </p:sp>
      <p:sp>
        <p:nvSpPr>
          <p:cNvPr id="20" name="TextBox 19">
            <a:extLst>
              <a:ext uri="{FF2B5EF4-FFF2-40B4-BE49-F238E27FC236}">
                <a16:creationId xmlns:a16="http://schemas.microsoft.com/office/drawing/2014/main" id="{8A495088-602A-47C0-BF8D-B91A79103958}"/>
              </a:ext>
            </a:extLst>
          </p:cNvPr>
          <p:cNvSpPr txBox="1"/>
          <p:nvPr/>
        </p:nvSpPr>
        <p:spPr>
          <a:xfrm>
            <a:off x="6340360" y="1201558"/>
            <a:ext cx="3373204" cy="707886"/>
          </a:xfrm>
          <a:prstGeom prst="rect">
            <a:avLst/>
          </a:prstGeom>
          <a:noFill/>
        </p:spPr>
        <p:txBody>
          <a:bodyPr wrap="square" rtlCol="0">
            <a:spAutoFit/>
          </a:bodyPr>
          <a:lstStyle/>
          <a:p>
            <a:pPr algn="ctr"/>
            <a:r>
              <a:rPr lang="en-US" sz="2000" b="1" dirty="0"/>
              <a:t>Public Cloud (Azure, AWS, etc...)</a:t>
            </a:r>
            <a:endParaRPr lang="en-US" b="1" dirty="0"/>
          </a:p>
        </p:txBody>
      </p:sp>
      <p:sp>
        <p:nvSpPr>
          <p:cNvPr id="21" name="TextBox 20">
            <a:extLst>
              <a:ext uri="{FF2B5EF4-FFF2-40B4-BE49-F238E27FC236}">
                <a16:creationId xmlns:a16="http://schemas.microsoft.com/office/drawing/2014/main" id="{A8D0A87D-D32F-450F-BFFC-0A720C9349E8}"/>
              </a:ext>
            </a:extLst>
          </p:cNvPr>
          <p:cNvSpPr txBox="1"/>
          <p:nvPr/>
        </p:nvSpPr>
        <p:spPr>
          <a:xfrm>
            <a:off x="3210754" y="1201558"/>
            <a:ext cx="2362756" cy="707886"/>
          </a:xfrm>
          <a:prstGeom prst="rect">
            <a:avLst/>
          </a:prstGeom>
          <a:noFill/>
        </p:spPr>
        <p:txBody>
          <a:bodyPr wrap="square" rtlCol="0">
            <a:spAutoFit/>
          </a:bodyPr>
          <a:lstStyle/>
          <a:p>
            <a:pPr algn="ctr"/>
            <a:r>
              <a:rPr lang="en-US" sz="2000" b="1" dirty="0"/>
              <a:t>On-</a:t>
            </a:r>
            <a:r>
              <a:rPr lang="en-US" sz="2000" b="1" dirty="0" err="1"/>
              <a:t>prem</a:t>
            </a:r>
            <a:r>
              <a:rPr lang="en-US" sz="2000" b="1" dirty="0"/>
              <a:t> Cloud (Pivotal)</a:t>
            </a:r>
            <a:endParaRPr lang="en-US" b="1" dirty="0"/>
          </a:p>
        </p:txBody>
      </p:sp>
      <p:sp>
        <p:nvSpPr>
          <p:cNvPr id="16" name="TextBox 15">
            <a:extLst>
              <a:ext uri="{FF2B5EF4-FFF2-40B4-BE49-F238E27FC236}">
                <a16:creationId xmlns:a16="http://schemas.microsoft.com/office/drawing/2014/main" id="{6F0C6904-BF54-42DA-AA4A-EB78BAB63F8C}"/>
              </a:ext>
            </a:extLst>
          </p:cNvPr>
          <p:cNvSpPr txBox="1"/>
          <p:nvPr/>
        </p:nvSpPr>
        <p:spPr>
          <a:xfrm>
            <a:off x="3397183" y="3847801"/>
            <a:ext cx="2286085" cy="707886"/>
          </a:xfrm>
          <a:prstGeom prst="rect">
            <a:avLst/>
          </a:prstGeom>
          <a:noFill/>
        </p:spPr>
        <p:txBody>
          <a:bodyPr wrap="square" rtlCol="0">
            <a:spAutoFit/>
          </a:bodyPr>
          <a:lstStyle/>
          <a:p>
            <a:pPr algn="ctr"/>
            <a:r>
              <a:rPr lang="en-US" sz="2000" b="1" dirty="0"/>
              <a:t>Traditional Data Center</a:t>
            </a:r>
            <a:endParaRPr lang="en-US" b="1" dirty="0"/>
          </a:p>
        </p:txBody>
      </p:sp>
    </p:spTree>
    <p:extLst>
      <p:ext uri="{BB962C8B-B14F-4D97-AF65-F5344CB8AC3E}">
        <p14:creationId xmlns:p14="http://schemas.microsoft.com/office/powerpoint/2010/main" val="3419975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18</a:t>
            </a:fld>
            <a:endParaRPr lang="en-US" dirty="0"/>
          </a:p>
        </p:txBody>
      </p:sp>
      <p:sp>
        <p:nvSpPr>
          <p:cNvPr id="9" name="Text Placeholder 8">
            <a:extLst>
              <a:ext uri="{FF2B5EF4-FFF2-40B4-BE49-F238E27FC236}">
                <a16:creationId xmlns:a16="http://schemas.microsoft.com/office/drawing/2014/main" id="{26065FA5-C2F9-4503-B57A-06E20E2254C5}"/>
              </a:ext>
            </a:extLst>
          </p:cNvPr>
          <p:cNvSpPr>
            <a:spLocks noGrp="1"/>
          </p:cNvSpPr>
          <p:nvPr>
            <p:ph type="body" sz="quarter" idx="12"/>
          </p:nvPr>
        </p:nvSpPr>
        <p:spPr>
          <a:xfrm>
            <a:off x="1084041" y="1144859"/>
            <a:ext cx="10069512" cy="4718613"/>
          </a:xfrm>
          <a:solidFill>
            <a:schemeClr val="bg1"/>
          </a:solidFill>
        </p:spPr>
        <p:txBody>
          <a:bodyPr anchor="ctr">
            <a:normAutofit/>
          </a:bodyPr>
          <a:lstStyle/>
          <a:p>
            <a:pPr marL="0" indent="0" algn="ctr">
              <a:buNone/>
            </a:pPr>
            <a:r>
              <a:rPr lang="en-US" sz="3600" dirty="0"/>
              <a:t>Cloud computing</a:t>
            </a:r>
            <a:r>
              <a:rPr lang="en-US" sz="3600" b="0" dirty="0"/>
              <a:t> is </a:t>
            </a:r>
            <a:r>
              <a:rPr lang="en-US" sz="3600" dirty="0"/>
              <a:t>scalable </a:t>
            </a:r>
            <a:r>
              <a:rPr lang="en-US" sz="3600" b="0" dirty="0"/>
              <a:t>and </a:t>
            </a:r>
            <a:r>
              <a:rPr lang="en-US" sz="3600" dirty="0"/>
              <a:t>elastic</a:t>
            </a:r>
          </a:p>
          <a:p>
            <a:pPr marL="0" indent="0" algn="ctr">
              <a:buNone/>
            </a:pPr>
            <a:r>
              <a:rPr lang="en-US" sz="3600" b="0" dirty="0"/>
              <a:t>virtual </a:t>
            </a:r>
            <a:r>
              <a:rPr lang="en-US" sz="3600" dirty="0"/>
              <a:t>infrastructure</a:t>
            </a:r>
            <a:r>
              <a:rPr lang="en-US" sz="3600" b="0" dirty="0"/>
              <a:t>, </a:t>
            </a:r>
            <a:r>
              <a:rPr lang="en-US" sz="3600" dirty="0"/>
              <a:t>platforms</a:t>
            </a:r>
            <a:r>
              <a:rPr lang="en-US" sz="3600" b="0" dirty="0"/>
              <a:t>, and </a:t>
            </a:r>
            <a:r>
              <a:rPr lang="en-US" sz="3600" dirty="0"/>
              <a:t>services</a:t>
            </a:r>
            <a:r>
              <a:rPr lang="en-US" sz="3600" b="0" dirty="0"/>
              <a:t>,</a:t>
            </a:r>
          </a:p>
          <a:p>
            <a:pPr marL="0" indent="0" algn="ctr">
              <a:buNone/>
            </a:pPr>
            <a:r>
              <a:rPr lang="en-US" sz="3600" b="0" dirty="0"/>
              <a:t>consumable through </a:t>
            </a:r>
            <a:r>
              <a:rPr lang="en-US" sz="3600" dirty="0"/>
              <a:t>APIs</a:t>
            </a:r>
            <a:r>
              <a:rPr lang="en-US" sz="3600" b="0" dirty="0"/>
              <a:t>,</a:t>
            </a:r>
          </a:p>
          <a:p>
            <a:pPr marL="0" indent="0" algn="ctr">
              <a:buNone/>
            </a:pPr>
            <a:r>
              <a:rPr lang="en-US" sz="3600" b="0" dirty="0"/>
              <a:t>delivered over the </a:t>
            </a:r>
            <a:r>
              <a:rPr lang="en-US" sz="3600" dirty="0"/>
              <a:t>internet</a:t>
            </a:r>
            <a:r>
              <a:rPr lang="en-US" sz="3600" b="0" dirty="0"/>
              <a:t>,</a:t>
            </a:r>
          </a:p>
          <a:p>
            <a:pPr marL="0" indent="0" algn="ctr">
              <a:buNone/>
            </a:pPr>
            <a:r>
              <a:rPr lang="en-US" sz="3600" b="0" dirty="0"/>
              <a:t>and billed based on </a:t>
            </a:r>
            <a:r>
              <a:rPr lang="en-US" sz="3600" dirty="0"/>
              <a:t>consumption</a:t>
            </a:r>
          </a:p>
        </p:txBody>
      </p:sp>
    </p:spTree>
    <p:extLst>
      <p:ext uri="{BB962C8B-B14F-4D97-AF65-F5344CB8AC3E}">
        <p14:creationId xmlns:p14="http://schemas.microsoft.com/office/powerpoint/2010/main" val="2497098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a:xfrm>
            <a:off x="1098607" y="2969732"/>
            <a:ext cx="9994786" cy="918535"/>
          </a:xfrm>
        </p:spPr>
        <p:txBody>
          <a:bodyPr/>
          <a:lstStyle/>
          <a:p>
            <a:pPr algn="ctr"/>
            <a:r>
              <a:rPr lang="en-US" dirty="0">
                <a:solidFill>
                  <a:schemeClr val="tx2"/>
                </a:solidFill>
              </a:rPr>
              <a:t>Discussion</a:t>
            </a:r>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1"/>
          </p:nvPr>
        </p:nvSpPr>
        <p:spPr/>
        <p:txBody>
          <a:bodyPr/>
          <a:lstStyle/>
          <a:p>
            <a:fld id="{37A9C3AE-D32A-444C-8592-ABFF7FAA7AD5}" type="slidenum">
              <a:rPr lang="en-US" smtClean="0"/>
              <a:t>19</a:t>
            </a:fld>
            <a:endParaRPr lang="en-US"/>
          </a:p>
        </p:txBody>
      </p:sp>
    </p:spTree>
    <p:extLst>
      <p:ext uri="{BB962C8B-B14F-4D97-AF65-F5344CB8AC3E}">
        <p14:creationId xmlns:p14="http://schemas.microsoft.com/office/powerpoint/2010/main" val="3718306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82"/>
          <p:cNvSpPr txBox="1">
            <a:spLocks noGrp="1"/>
          </p:cNvSpPr>
          <p:nvPr>
            <p:ph type="title"/>
          </p:nvPr>
        </p:nvSpPr>
        <p:spPr>
          <a:xfrm>
            <a:off x="609600" y="0"/>
            <a:ext cx="10972800" cy="86216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Meet Your Instructors</a:t>
            </a:r>
            <a:endParaRPr dirty="0"/>
          </a:p>
        </p:txBody>
      </p:sp>
      <p:sp>
        <p:nvSpPr>
          <p:cNvPr id="455" name="Google Shape;455;p82"/>
          <p:cNvSpPr txBox="1">
            <a:spLocks noGrp="1"/>
          </p:cNvSpPr>
          <p:nvPr>
            <p:ph sz="half" idx="1"/>
          </p:nvPr>
        </p:nvSpPr>
        <p:spPr>
          <a:xfrm>
            <a:off x="208235" y="2019509"/>
            <a:ext cx="3847760" cy="4722828"/>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400" b="0" dirty="0"/>
              <a:t>Architect: Retirement</a:t>
            </a:r>
            <a:endParaRPr sz="2400" b="0" dirty="0"/>
          </a:p>
          <a:p>
            <a:pPr marL="0" lvl="0" indent="0" algn="l" rtl="0">
              <a:spcBef>
                <a:spcPts val="1000"/>
              </a:spcBef>
              <a:spcAft>
                <a:spcPts val="0"/>
              </a:spcAft>
              <a:buNone/>
            </a:pPr>
            <a:r>
              <a:rPr lang="en-US" sz="2400" b="0" dirty="0"/>
              <a:t>12+ years experience</a:t>
            </a:r>
            <a:endParaRPr sz="2400" b="0" dirty="0"/>
          </a:p>
          <a:p>
            <a:pPr marL="0" lvl="0" indent="0" algn="l" rtl="0">
              <a:spcBef>
                <a:spcPts val="1000"/>
              </a:spcBef>
              <a:spcAft>
                <a:spcPts val="600"/>
              </a:spcAft>
              <a:buNone/>
            </a:pPr>
            <a:r>
              <a:rPr lang="en-US" sz="2400" b="0" dirty="0"/>
              <a:t>Speaker / Writer</a:t>
            </a:r>
            <a:endParaRPr sz="2400" b="0" dirty="0"/>
          </a:p>
        </p:txBody>
      </p:sp>
      <p:sp>
        <p:nvSpPr>
          <p:cNvPr id="456" name="Google Shape;456;p82"/>
          <p:cNvSpPr txBox="1">
            <a:spLocks noGrp="1"/>
          </p:cNvSpPr>
          <p:nvPr>
            <p:ph sz="half" idx="2"/>
          </p:nvPr>
        </p:nvSpPr>
        <p:spPr>
          <a:xfrm>
            <a:off x="6186377" y="2019509"/>
            <a:ext cx="3440844" cy="4722828"/>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400" b="0" dirty="0"/>
              <a:t>Architect: Consumer</a:t>
            </a:r>
            <a:endParaRPr sz="2400" b="0" dirty="0"/>
          </a:p>
          <a:p>
            <a:pPr marL="0" lvl="0" indent="0" algn="l" rtl="0">
              <a:spcBef>
                <a:spcPts val="1000"/>
              </a:spcBef>
              <a:spcAft>
                <a:spcPts val="0"/>
              </a:spcAft>
              <a:buNone/>
            </a:pPr>
            <a:r>
              <a:rPr lang="en-US" sz="2400" b="0" dirty="0"/>
              <a:t>15+ years experience</a:t>
            </a:r>
            <a:endParaRPr sz="2400" b="0" dirty="0"/>
          </a:p>
          <a:p>
            <a:pPr marL="0" lvl="0" indent="0" algn="l" rtl="0">
              <a:spcBef>
                <a:spcPts val="1000"/>
              </a:spcBef>
              <a:spcAft>
                <a:spcPts val="600"/>
              </a:spcAft>
              <a:buNone/>
            </a:pPr>
            <a:r>
              <a:rPr lang="en-US" sz="2400" b="0" dirty="0"/>
              <a:t>5+ years at CUNA</a:t>
            </a:r>
            <a:endParaRPr sz="2400" b="0" dirty="0"/>
          </a:p>
        </p:txBody>
      </p:sp>
      <p:sp>
        <p:nvSpPr>
          <p:cNvPr id="458" name="Google Shape;458;p82"/>
          <p:cNvSpPr txBox="1">
            <a:spLocks noGrp="1"/>
          </p:cNvSpPr>
          <p:nvPr>
            <p:ph type="body" idx="4294967295"/>
          </p:nvPr>
        </p:nvSpPr>
        <p:spPr>
          <a:xfrm>
            <a:off x="6186377" y="1159847"/>
            <a:ext cx="5251450" cy="561975"/>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sz="2400" dirty="0"/>
              <a:t>Steve Hirscher</a:t>
            </a:r>
            <a:endParaRPr sz="2400" dirty="0"/>
          </a:p>
        </p:txBody>
      </p:sp>
      <p:sp>
        <p:nvSpPr>
          <p:cNvPr id="457" name="Google Shape;457;p82"/>
          <p:cNvSpPr txBox="1">
            <a:spLocks noGrp="1"/>
          </p:cNvSpPr>
          <p:nvPr>
            <p:ph type="body" idx="4294967295"/>
          </p:nvPr>
        </p:nvSpPr>
        <p:spPr>
          <a:xfrm>
            <a:off x="342613" y="1159847"/>
            <a:ext cx="5251450" cy="561975"/>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r>
              <a:rPr lang="en-US" sz="2400" dirty="0"/>
              <a:t>Dustin Ewers	</a:t>
            </a:r>
            <a:endParaRPr sz="2400" dirty="0"/>
          </a:p>
        </p:txBody>
      </p:sp>
      <p:pic>
        <p:nvPicPr>
          <p:cNvPr id="459" name="Google Shape;459;p82"/>
          <p:cNvPicPr preferRelativeResize="0"/>
          <p:nvPr/>
        </p:nvPicPr>
        <p:blipFill>
          <a:blip r:embed="rId3">
            <a:alphaModFix/>
          </a:blip>
          <a:stretch>
            <a:fillRect/>
          </a:stretch>
        </p:blipFill>
        <p:spPr>
          <a:xfrm>
            <a:off x="4008839" y="1159847"/>
            <a:ext cx="1905000" cy="1905000"/>
          </a:xfrm>
          <a:prstGeom prst="rect">
            <a:avLst/>
          </a:prstGeom>
          <a:noFill/>
          <a:ln>
            <a:noFill/>
          </a:ln>
        </p:spPr>
      </p:pic>
      <p:pic>
        <p:nvPicPr>
          <p:cNvPr id="460" name="Google Shape;460;p82"/>
          <p:cNvPicPr preferRelativeResize="0"/>
          <p:nvPr/>
        </p:nvPicPr>
        <p:blipFill>
          <a:blip r:embed="rId4">
            <a:alphaModFix/>
          </a:blip>
          <a:stretch>
            <a:fillRect/>
          </a:stretch>
        </p:blipFill>
        <p:spPr>
          <a:xfrm>
            <a:off x="9691575" y="1159847"/>
            <a:ext cx="1905000" cy="1905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p:txBody>
          <a:bodyPr/>
          <a:lstStyle/>
          <a:p>
            <a:r>
              <a:rPr lang="en-US" dirty="0"/>
              <a:t>Why Cloud?</a:t>
            </a:r>
          </a:p>
        </p:txBody>
      </p:sp>
      <p:sp>
        <p:nvSpPr>
          <p:cNvPr id="2" name="Text Placeholder 1">
            <a:extLst>
              <a:ext uri="{FF2B5EF4-FFF2-40B4-BE49-F238E27FC236}">
                <a16:creationId xmlns:a16="http://schemas.microsoft.com/office/drawing/2014/main" id="{035ACD91-65E2-4D5F-B9BA-1CF3E1072F6E}"/>
              </a:ext>
            </a:extLst>
          </p:cNvPr>
          <p:cNvSpPr>
            <a:spLocks noGrp="1"/>
          </p:cNvSpPr>
          <p:nvPr>
            <p:ph type="body" idx="1"/>
          </p:nvPr>
        </p:nvSpPr>
        <p:spPr/>
        <p:txBody>
          <a:bodyPr/>
          <a:lstStyle/>
          <a:p>
            <a:r>
              <a:rPr lang="en-US" dirty="0"/>
              <a:t>Benefits of cloud adoption.</a:t>
            </a:r>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20</a:t>
            </a:fld>
            <a:endParaRPr lang="en-US"/>
          </a:p>
        </p:txBody>
      </p:sp>
    </p:spTree>
    <p:extLst>
      <p:ext uri="{BB962C8B-B14F-4D97-AF65-F5344CB8AC3E}">
        <p14:creationId xmlns:p14="http://schemas.microsoft.com/office/powerpoint/2010/main" val="3139158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D821DA-A516-408D-A1B9-9402D6F70B91}"/>
              </a:ext>
            </a:extLst>
          </p:cNvPr>
          <p:cNvSpPr>
            <a:spLocks noGrp="1"/>
          </p:cNvSpPr>
          <p:nvPr>
            <p:ph type="sldNum" sz="quarter" idx="12"/>
          </p:nvPr>
        </p:nvSpPr>
        <p:spPr/>
        <p:txBody>
          <a:bodyPr/>
          <a:lstStyle/>
          <a:p>
            <a:fld id="{37A9C3AE-D32A-444C-8592-ABFF7FAA7AD5}" type="slidenum">
              <a:rPr lang="en-US" smtClean="0"/>
              <a:t>21</a:t>
            </a:fld>
            <a:endParaRPr lang="en-US"/>
          </a:p>
        </p:txBody>
      </p:sp>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6" name="Freeform 26">
            <a:extLst>
              <a:ext uri="{FF2B5EF4-FFF2-40B4-BE49-F238E27FC236}">
                <a16:creationId xmlns:a16="http://schemas.microsoft.com/office/drawing/2014/main" id="{03D9BA36-BA95-4366-ADF7-FA6A55860AE6}"/>
              </a:ext>
            </a:extLst>
          </p:cNvPr>
          <p:cNvSpPr>
            <a:spLocks/>
          </p:cNvSpPr>
          <p:nvPr/>
        </p:nvSpPr>
        <p:spPr bwMode="auto">
          <a:xfrm>
            <a:off x="6851695" y="2433447"/>
            <a:ext cx="2438819" cy="1583056"/>
          </a:xfrm>
          <a:custGeom>
            <a:avLst/>
            <a:gdLst>
              <a:gd name="T0" fmla="*/ 208 w 248"/>
              <a:gd name="T1" fmla="*/ 68 h 160"/>
              <a:gd name="T2" fmla="*/ 172 w 248"/>
              <a:gd name="T3" fmla="*/ 32 h 160"/>
              <a:gd name="T4" fmla="*/ 168 w 248"/>
              <a:gd name="T5" fmla="*/ 32 h 160"/>
              <a:gd name="T6" fmla="*/ 112 w 248"/>
              <a:gd name="T7" fmla="*/ 0 h 160"/>
              <a:gd name="T8" fmla="*/ 48 w 248"/>
              <a:gd name="T9" fmla="*/ 64 h 160"/>
              <a:gd name="T10" fmla="*/ 0 w 248"/>
              <a:gd name="T11" fmla="*/ 112 h 160"/>
              <a:gd name="T12" fmla="*/ 48 w 248"/>
              <a:gd name="T13" fmla="*/ 160 h 160"/>
              <a:gd name="T14" fmla="*/ 200 w 248"/>
              <a:gd name="T15" fmla="*/ 160 h 160"/>
              <a:gd name="T16" fmla="*/ 248 w 248"/>
              <a:gd name="T17" fmla="*/ 112 h 160"/>
              <a:gd name="T18" fmla="*/ 208 w 248"/>
              <a:gd name="T19" fmla="*/ 6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60">
                <a:moveTo>
                  <a:pt x="208" y="68"/>
                </a:moveTo>
                <a:cubicBezTo>
                  <a:pt x="208" y="48"/>
                  <a:pt x="196" y="32"/>
                  <a:pt x="172" y="32"/>
                </a:cubicBezTo>
                <a:cubicBezTo>
                  <a:pt x="168" y="32"/>
                  <a:pt x="168" y="32"/>
                  <a:pt x="168" y="32"/>
                </a:cubicBezTo>
                <a:cubicBezTo>
                  <a:pt x="157" y="12"/>
                  <a:pt x="136" y="0"/>
                  <a:pt x="112" y="0"/>
                </a:cubicBezTo>
                <a:cubicBezTo>
                  <a:pt x="77" y="0"/>
                  <a:pt x="48" y="28"/>
                  <a:pt x="48" y="64"/>
                </a:cubicBezTo>
                <a:cubicBezTo>
                  <a:pt x="22" y="64"/>
                  <a:pt x="0" y="85"/>
                  <a:pt x="0" y="112"/>
                </a:cubicBezTo>
                <a:cubicBezTo>
                  <a:pt x="0" y="138"/>
                  <a:pt x="22" y="160"/>
                  <a:pt x="48" y="160"/>
                </a:cubicBezTo>
                <a:cubicBezTo>
                  <a:pt x="200" y="160"/>
                  <a:pt x="200" y="160"/>
                  <a:pt x="200" y="160"/>
                </a:cubicBezTo>
                <a:cubicBezTo>
                  <a:pt x="227" y="160"/>
                  <a:pt x="248" y="138"/>
                  <a:pt x="248" y="112"/>
                </a:cubicBezTo>
                <a:cubicBezTo>
                  <a:pt x="248" y="88"/>
                  <a:pt x="232" y="68"/>
                  <a:pt x="208" y="68"/>
                </a:cubicBezTo>
                <a:close/>
              </a:path>
            </a:pathLst>
          </a:custGeom>
          <a:solidFill>
            <a:schemeClr val="bg1"/>
          </a:solidFill>
          <a:ln w="25400">
            <a:solidFill>
              <a:schemeClr val="bg1"/>
            </a:solidFill>
          </a:ln>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grpSp>
        <p:nvGrpSpPr>
          <p:cNvPr id="7" name="Group 6">
            <a:extLst>
              <a:ext uri="{FF2B5EF4-FFF2-40B4-BE49-F238E27FC236}">
                <a16:creationId xmlns:a16="http://schemas.microsoft.com/office/drawing/2014/main" id="{9C81A7DF-8E6C-4C83-85A4-515BB4C22CEB}"/>
              </a:ext>
            </a:extLst>
          </p:cNvPr>
          <p:cNvGrpSpPr/>
          <p:nvPr/>
        </p:nvGrpSpPr>
        <p:grpSpPr>
          <a:xfrm>
            <a:off x="4545330" y="-150495"/>
            <a:ext cx="7031355" cy="7031356"/>
            <a:chOff x="2149475" y="-250825"/>
            <a:chExt cx="5859463" cy="5859463"/>
          </a:xfrm>
          <a:solidFill>
            <a:schemeClr val="bg1"/>
          </a:solidFill>
        </p:grpSpPr>
        <p:sp>
          <p:nvSpPr>
            <p:cNvPr id="47" name="Freeform 5">
              <a:extLst>
                <a:ext uri="{FF2B5EF4-FFF2-40B4-BE49-F238E27FC236}">
                  <a16:creationId xmlns:a16="http://schemas.microsoft.com/office/drawing/2014/main" id="{390EA5D4-8EBC-439D-B35A-B03EF0D92AD3}"/>
                </a:ext>
              </a:extLst>
            </p:cNvPr>
            <p:cNvSpPr>
              <a:spLocks/>
            </p:cNvSpPr>
            <p:nvPr/>
          </p:nvSpPr>
          <p:spPr bwMode="auto">
            <a:xfrm>
              <a:off x="2473325" y="73025"/>
              <a:ext cx="1993900" cy="1993900"/>
            </a:xfrm>
            <a:custGeom>
              <a:avLst/>
              <a:gdLst>
                <a:gd name="T0" fmla="*/ 759 w 1116"/>
                <a:gd name="T1" fmla="*/ 1116 h 1116"/>
                <a:gd name="T2" fmla="*/ 1116 w 1116"/>
                <a:gd name="T3" fmla="*/ 760 h 1116"/>
                <a:gd name="T4" fmla="*/ 802 w 1116"/>
                <a:gd name="T5" fmla="*/ 0 h 1116"/>
                <a:gd name="T6" fmla="*/ 0 w 1116"/>
                <a:gd name="T7" fmla="*/ 802 h 1116"/>
                <a:gd name="T8" fmla="*/ 759 w 1116"/>
                <a:gd name="T9" fmla="*/ 1116 h 1116"/>
              </a:gdLst>
              <a:ahLst/>
              <a:cxnLst>
                <a:cxn ang="0">
                  <a:pos x="T0" y="T1"/>
                </a:cxn>
                <a:cxn ang="0">
                  <a:pos x="T2" y="T3"/>
                </a:cxn>
                <a:cxn ang="0">
                  <a:pos x="T4" y="T5"/>
                </a:cxn>
                <a:cxn ang="0">
                  <a:pos x="T6" y="T7"/>
                </a:cxn>
                <a:cxn ang="0">
                  <a:pos x="T8" y="T9"/>
                </a:cxn>
              </a:cxnLst>
              <a:rect l="0" t="0" r="r" b="b"/>
              <a:pathLst>
                <a:path w="1116" h="1116">
                  <a:moveTo>
                    <a:pt x="759" y="1116"/>
                  </a:moveTo>
                  <a:cubicBezTo>
                    <a:pt x="833" y="966"/>
                    <a:pt x="956" y="838"/>
                    <a:pt x="1116" y="760"/>
                  </a:cubicBezTo>
                  <a:cubicBezTo>
                    <a:pt x="802" y="0"/>
                    <a:pt x="802" y="0"/>
                    <a:pt x="802" y="0"/>
                  </a:cubicBezTo>
                  <a:cubicBezTo>
                    <a:pt x="432" y="167"/>
                    <a:pt x="155" y="457"/>
                    <a:pt x="0" y="802"/>
                  </a:cubicBezTo>
                  <a:lnTo>
                    <a:pt x="759" y="1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48" name="Freeform 7">
              <a:extLst>
                <a:ext uri="{FF2B5EF4-FFF2-40B4-BE49-F238E27FC236}">
                  <a16:creationId xmlns:a16="http://schemas.microsoft.com/office/drawing/2014/main" id="{F78F79F9-2812-4228-B7A7-898DAEB83BE8}"/>
                </a:ext>
              </a:extLst>
            </p:cNvPr>
            <p:cNvSpPr>
              <a:spLocks/>
            </p:cNvSpPr>
            <p:nvPr/>
          </p:nvSpPr>
          <p:spPr bwMode="auto">
            <a:xfrm>
              <a:off x="4065588" y="-250825"/>
              <a:ext cx="2024063" cy="1612900"/>
            </a:xfrm>
            <a:custGeom>
              <a:avLst/>
              <a:gdLst>
                <a:gd name="T0" fmla="*/ 0 w 1133"/>
                <a:gd name="T1" fmla="*/ 144 h 903"/>
                <a:gd name="T2" fmla="*/ 315 w 1133"/>
                <a:gd name="T3" fmla="*/ 903 h 903"/>
                <a:gd name="T4" fmla="*/ 819 w 1133"/>
                <a:gd name="T5" fmla="*/ 903 h 903"/>
                <a:gd name="T6" fmla="*/ 1133 w 1133"/>
                <a:gd name="T7" fmla="*/ 144 h 903"/>
                <a:gd name="T8" fmla="*/ 0 w 1133"/>
                <a:gd name="T9" fmla="*/ 144 h 903"/>
              </a:gdLst>
              <a:ahLst/>
              <a:cxnLst>
                <a:cxn ang="0">
                  <a:pos x="T0" y="T1"/>
                </a:cxn>
                <a:cxn ang="0">
                  <a:pos x="T2" y="T3"/>
                </a:cxn>
                <a:cxn ang="0">
                  <a:pos x="T4" y="T5"/>
                </a:cxn>
                <a:cxn ang="0">
                  <a:pos x="T6" y="T7"/>
                </a:cxn>
                <a:cxn ang="0">
                  <a:pos x="T8" y="T9"/>
                </a:cxn>
              </a:cxnLst>
              <a:rect l="0" t="0" r="r" b="b"/>
              <a:pathLst>
                <a:path w="1133" h="903">
                  <a:moveTo>
                    <a:pt x="0" y="144"/>
                  </a:moveTo>
                  <a:cubicBezTo>
                    <a:pt x="315" y="903"/>
                    <a:pt x="315" y="903"/>
                    <a:pt x="315" y="903"/>
                  </a:cubicBezTo>
                  <a:cubicBezTo>
                    <a:pt x="483" y="845"/>
                    <a:pt x="660" y="849"/>
                    <a:pt x="819" y="903"/>
                  </a:cubicBezTo>
                  <a:cubicBezTo>
                    <a:pt x="1133" y="144"/>
                    <a:pt x="1133" y="144"/>
                    <a:pt x="1133" y="144"/>
                  </a:cubicBezTo>
                  <a:cubicBezTo>
                    <a:pt x="780" y="10"/>
                    <a:pt x="379" y="0"/>
                    <a:pt x="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49" name="Freeform 8">
              <a:extLst>
                <a:ext uri="{FF2B5EF4-FFF2-40B4-BE49-F238E27FC236}">
                  <a16:creationId xmlns:a16="http://schemas.microsoft.com/office/drawing/2014/main" id="{BF065A23-01BE-4084-BC23-E5EA9D5C344D}"/>
                </a:ext>
              </a:extLst>
            </p:cNvPr>
            <p:cNvSpPr>
              <a:spLocks/>
            </p:cNvSpPr>
            <p:nvPr/>
          </p:nvSpPr>
          <p:spPr bwMode="auto">
            <a:xfrm>
              <a:off x="5691188" y="73025"/>
              <a:ext cx="1993900" cy="1993900"/>
            </a:xfrm>
            <a:custGeom>
              <a:avLst/>
              <a:gdLst>
                <a:gd name="T0" fmla="*/ 314 w 1116"/>
                <a:gd name="T1" fmla="*/ 0 h 1116"/>
                <a:gd name="T2" fmla="*/ 0 w 1116"/>
                <a:gd name="T3" fmla="*/ 760 h 1116"/>
                <a:gd name="T4" fmla="*/ 356 w 1116"/>
                <a:gd name="T5" fmla="*/ 1116 h 1116"/>
                <a:gd name="T6" fmla="*/ 1116 w 1116"/>
                <a:gd name="T7" fmla="*/ 802 h 1116"/>
                <a:gd name="T8" fmla="*/ 314 w 1116"/>
                <a:gd name="T9" fmla="*/ 0 h 1116"/>
              </a:gdLst>
              <a:ahLst/>
              <a:cxnLst>
                <a:cxn ang="0">
                  <a:pos x="T0" y="T1"/>
                </a:cxn>
                <a:cxn ang="0">
                  <a:pos x="T2" y="T3"/>
                </a:cxn>
                <a:cxn ang="0">
                  <a:pos x="T4" y="T5"/>
                </a:cxn>
                <a:cxn ang="0">
                  <a:pos x="T6" y="T7"/>
                </a:cxn>
                <a:cxn ang="0">
                  <a:pos x="T8" y="T9"/>
                </a:cxn>
              </a:cxnLst>
              <a:rect l="0" t="0" r="r" b="b"/>
              <a:pathLst>
                <a:path w="1116" h="1116">
                  <a:moveTo>
                    <a:pt x="314" y="0"/>
                  </a:moveTo>
                  <a:cubicBezTo>
                    <a:pt x="0" y="760"/>
                    <a:pt x="0" y="760"/>
                    <a:pt x="0" y="760"/>
                  </a:cubicBezTo>
                  <a:cubicBezTo>
                    <a:pt x="151" y="833"/>
                    <a:pt x="278" y="956"/>
                    <a:pt x="356" y="1116"/>
                  </a:cubicBezTo>
                  <a:cubicBezTo>
                    <a:pt x="1116" y="802"/>
                    <a:pt x="1116" y="802"/>
                    <a:pt x="1116" y="802"/>
                  </a:cubicBezTo>
                  <a:cubicBezTo>
                    <a:pt x="950" y="433"/>
                    <a:pt x="659" y="155"/>
                    <a:pt x="3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0" name="Freeform 9">
              <a:extLst>
                <a:ext uri="{FF2B5EF4-FFF2-40B4-BE49-F238E27FC236}">
                  <a16:creationId xmlns:a16="http://schemas.microsoft.com/office/drawing/2014/main" id="{AC4362CE-8D08-4992-A9E0-B6C947784164}"/>
                </a:ext>
              </a:extLst>
            </p:cNvPr>
            <p:cNvSpPr>
              <a:spLocks/>
            </p:cNvSpPr>
            <p:nvPr/>
          </p:nvSpPr>
          <p:spPr bwMode="auto">
            <a:xfrm>
              <a:off x="6396038" y="1666875"/>
              <a:ext cx="1612900" cy="2024063"/>
            </a:xfrm>
            <a:custGeom>
              <a:avLst/>
              <a:gdLst>
                <a:gd name="T0" fmla="*/ 0 w 903"/>
                <a:gd name="T1" fmla="*/ 315 h 1133"/>
                <a:gd name="T2" fmla="*/ 0 w 903"/>
                <a:gd name="T3" fmla="*/ 819 h 1133"/>
                <a:gd name="T4" fmla="*/ 759 w 903"/>
                <a:gd name="T5" fmla="*/ 1133 h 1133"/>
                <a:gd name="T6" fmla="*/ 759 w 903"/>
                <a:gd name="T7" fmla="*/ 0 h 1133"/>
                <a:gd name="T8" fmla="*/ 0 w 903"/>
                <a:gd name="T9" fmla="*/ 315 h 1133"/>
              </a:gdLst>
              <a:ahLst/>
              <a:cxnLst>
                <a:cxn ang="0">
                  <a:pos x="T0" y="T1"/>
                </a:cxn>
                <a:cxn ang="0">
                  <a:pos x="T2" y="T3"/>
                </a:cxn>
                <a:cxn ang="0">
                  <a:pos x="T4" y="T5"/>
                </a:cxn>
                <a:cxn ang="0">
                  <a:pos x="T6" y="T7"/>
                </a:cxn>
                <a:cxn ang="0">
                  <a:pos x="T8" y="T9"/>
                </a:cxn>
              </a:cxnLst>
              <a:rect l="0" t="0" r="r" b="b"/>
              <a:pathLst>
                <a:path w="903" h="1133">
                  <a:moveTo>
                    <a:pt x="0" y="315"/>
                  </a:moveTo>
                  <a:cubicBezTo>
                    <a:pt x="58" y="483"/>
                    <a:pt x="54" y="660"/>
                    <a:pt x="0" y="819"/>
                  </a:cubicBezTo>
                  <a:cubicBezTo>
                    <a:pt x="759" y="1133"/>
                    <a:pt x="759" y="1133"/>
                    <a:pt x="759" y="1133"/>
                  </a:cubicBezTo>
                  <a:cubicBezTo>
                    <a:pt x="893" y="780"/>
                    <a:pt x="903" y="379"/>
                    <a:pt x="759" y="0"/>
                  </a:cubicBezTo>
                  <a:lnTo>
                    <a:pt x="0" y="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1" name="Freeform 10">
              <a:extLst>
                <a:ext uri="{FF2B5EF4-FFF2-40B4-BE49-F238E27FC236}">
                  <a16:creationId xmlns:a16="http://schemas.microsoft.com/office/drawing/2014/main" id="{3BD9DB55-A56D-4D43-98CB-176AF37DBD5D}"/>
                </a:ext>
              </a:extLst>
            </p:cNvPr>
            <p:cNvSpPr>
              <a:spLocks/>
            </p:cNvSpPr>
            <p:nvPr/>
          </p:nvSpPr>
          <p:spPr bwMode="auto">
            <a:xfrm>
              <a:off x="5691188" y="3290888"/>
              <a:ext cx="1993900" cy="1993900"/>
            </a:xfrm>
            <a:custGeom>
              <a:avLst/>
              <a:gdLst>
                <a:gd name="T0" fmla="*/ 357 w 1116"/>
                <a:gd name="T1" fmla="*/ 0 h 1116"/>
                <a:gd name="T2" fmla="*/ 0 w 1116"/>
                <a:gd name="T3" fmla="*/ 357 h 1116"/>
                <a:gd name="T4" fmla="*/ 314 w 1116"/>
                <a:gd name="T5" fmla="*/ 1116 h 1116"/>
                <a:gd name="T6" fmla="*/ 1116 w 1116"/>
                <a:gd name="T7" fmla="*/ 315 h 1116"/>
                <a:gd name="T8" fmla="*/ 357 w 1116"/>
                <a:gd name="T9" fmla="*/ 0 h 1116"/>
              </a:gdLst>
              <a:ahLst/>
              <a:cxnLst>
                <a:cxn ang="0">
                  <a:pos x="T0" y="T1"/>
                </a:cxn>
                <a:cxn ang="0">
                  <a:pos x="T2" y="T3"/>
                </a:cxn>
                <a:cxn ang="0">
                  <a:pos x="T4" y="T5"/>
                </a:cxn>
                <a:cxn ang="0">
                  <a:pos x="T6" y="T7"/>
                </a:cxn>
                <a:cxn ang="0">
                  <a:pos x="T8" y="T9"/>
                </a:cxn>
              </a:cxnLst>
              <a:rect l="0" t="0" r="r" b="b"/>
              <a:pathLst>
                <a:path w="1116" h="1116">
                  <a:moveTo>
                    <a:pt x="357" y="0"/>
                  </a:moveTo>
                  <a:cubicBezTo>
                    <a:pt x="283" y="151"/>
                    <a:pt x="160" y="279"/>
                    <a:pt x="0" y="357"/>
                  </a:cubicBezTo>
                  <a:cubicBezTo>
                    <a:pt x="314" y="1116"/>
                    <a:pt x="314" y="1116"/>
                    <a:pt x="314" y="1116"/>
                  </a:cubicBezTo>
                  <a:cubicBezTo>
                    <a:pt x="684" y="950"/>
                    <a:pt x="961" y="659"/>
                    <a:pt x="1116" y="315"/>
                  </a:cubicBezTo>
                  <a:lnTo>
                    <a:pt x="3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2" name="Freeform 11">
              <a:extLst>
                <a:ext uri="{FF2B5EF4-FFF2-40B4-BE49-F238E27FC236}">
                  <a16:creationId xmlns:a16="http://schemas.microsoft.com/office/drawing/2014/main" id="{6EB5EBBE-456D-40DA-B39C-1632E32DF9C9}"/>
                </a:ext>
              </a:extLst>
            </p:cNvPr>
            <p:cNvSpPr>
              <a:spLocks/>
            </p:cNvSpPr>
            <p:nvPr/>
          </p:nvSpPr>
          <p:spPr bwMode="auto">
            <a:xfrm>
              <a:off x="4067175" y="3994150"/>
              <a:ext cx="2024063" cy="1614488"/>
            </a:xfrm>
            <a:custGeom>
              <a:avLst/>
              <a:gdLst>
                <a:gd name="T0" fmla="*/ 0 w 1133"/>
                <a:gd name="T1" fmla="*/ 759 h 903"/>
                <a:gd name="T2" fmla="*/ 1133 w 1133"/>
                <a:gd name="T3" fmla="*/ 760 h 903"/>
                <a:gd name="T4" fmla="*/ 819 w 1133"/>
                <a:gd name="T5" fmla="*/ 0 h 903"/>
                <a:gd name="T6" fmla="*/ 314 w 1133"/>
                <a:gd name="T7" fmla="*/ 0 h 903"/>
                <a:gd name="T8" fmla="*/ 0 w 1133"/>
                <a:gd name="T9" fmla="*/ 759 h 903"/>
              </a:gdLst>
              <a:ahLst/>
              <a:cxnLst>
                <a:cxn ang="0">
                  <a:pos x="T0" y="T1"/>
                </a:cxn>
                <a:cxn ang="0">
                  <a:pos x="T2" y="T3"/>
                </a:cxn>
                <a:cxn ang="0">
                  <a:pos x="T4" y="T5"/>
                </a:cxn>
                <a:cxn ang="0">
                  <a:pos x="T6" y="T7"/>
                </a:cxn>
                <a:cxn ang="0">
                  <a:pos x="T8" y="T9"/>
                </a:cxn>
              </a:cxnLst>
              <a:rect l="0" t="0" r="r" b="b"/>
              <a:pathLst>
                <a:path w="1133" h="903">
                  <a:moveTo>
                    <a:pt x="0" y="759"/>
                  </a:moveTo>
                  <a:cubicBezTo>
                    <a:pt x="353" y="893"/>
                    <a:pt x="754" y="903"/>
                    <a:pt x="1133" y="760"/>
                  </a:cubicBezTo>
                  <a:cubicBezTo>
                    <a:pt x="819" y="0"/>
                    <a:pt x="819" y="0"/>
                    <a:pt x="819" y="0"/>
                  </a:cubicBezTo>
                  <a:cubicBezTo>
                    <a:pt x="650" y="58"/>
                    <a:pt x="473" y="55"/>
                    <a:pt x="314" y="0"/>
                  </a:cubicBezTo>
                  <a:lnTo>
                    <a:pt x="0" y="7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3" name="Freeform 12">
              <a:extLst>
                <a:ext uri="{FF2B5EF4-FFF2-40B4-BE49-F238E27FC236}">
                  <a16:creationId xmlns:a16="http://schemas.microsoft.com/office/drawing/2014/main" id="{93D50E27-D870-4EA9-9BCD-0A86FF1256D2}"/>
                </a:ext>
              </a:extLst>
            </p:cNvPr>
            <p:cNvSpPr>
              <a:spLocks/>
            </p:cNvSpPr>
            <p:nvPr/>
          </p:nvSpPr>
          <p:spPr bwMode="auto">
            <a:xfrm>
              <a:off x="2473325" y="3290888"/>
              <a:ext cx="1993900" cy="1993900"/>
            </a:xfrm>
            <a:custGeom>
              <a:avLst/>
              <a:gdLst>
                <a:gd name="T0" fmla="*/ 759 w 1116"/>
                <a:gd name="T1" fmla="*/ 0 h 1116"/>
                <a:gd name="T2" fmla="*/ 0 w 1116"/>
                <a:gd name="T3" fmla="*/ 315 h 1116"/>
                <a:gd name="T4" fmla="*/ 802 w 1116"/>
                <a:gd name="T5" fmla="*/ 1116 h 1116"/>
                <a:gd name="T6" fmla="*/ 1116 w 1116"/>
                <a:gd name="T7" fmla="*/ 357 h 1116"/>
                <a:gd name="T8" fmla="*/ 759 w 1116"/>
                <a:gd name="T9" fmla="*/ 0 h 1116"/>
              </a:gdLst>
              <a:ahLst/>
              <a:cxnLst>
                <a:cxn ang="0">
                  <a:pos x="T0" y="T1"/>
                </a:cxn>
                <a:cxn ang="0">
                  <a:pos x="T2" y="T3"/>
                </a:cxn>
                <a:cxn ang="0">
                  <a:pos x="T4" y="T5"/>
                </a:cxn>
                <a:cxn ang="0">
                  <a:pos x="T6" y="T7"/>
                </a:cxn>
                <a:cxn ang="0">
                  <a:pos x="T8" y="T9"/>
                </a:cxn>
              </a:cxnLst>
              <a:rect l="0" t="0" r="r" b="b"/>
              <a:pathLst>
                <a:path w="1116" h="1116">
                  <a:moveTo>
                    <a:pt x="759" y="0"/>
                  </a:moveTo>
                  <a:cubicBezTo>
                    <a:pt x="0" y="315"/>
                    <a:pt x="0" y="315"/>
                    <a:pt x="0" y="315"/>
                  </a:cubicBezTo>
                  <a:cubicBezTo>
                    <a:pt x="166" y="684"/>
                    <a:pt x="457" y="961"/>
                    <a:pt x="802" y="1116"/>
                  </a:cubicBezTo>
                  <a:cubicBezTo>
                    <a:pt x="1116" y="357"/>
                    <a:pt x="1116" y="357"/>
                    <a:pt x="1116" y="357"/>
                  </a:cubicBezTo>
                  <a:cubicBezTo>
                    <a:pt x="965" y="283"/>
                    <a:pt x="838" y="161"/>
                    <a:pt x="7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4" name="Freeform 13">
              <a:extLst>
                <a:ext uri="{FF2B5EF4-FFF2-40B4-BE49-F238E27FC236}">
                  <a16:creationId xmlns:a16="http://schemas.microsoft.com/office/drawing/2014/main" id="{7B0890DE-5B3C-492A-A7DA-35C17AD59D57}"/>
                </a:ext>
              </a:extLst>
            </p:cNvPr>
            <p:cNvSpPr>
              <a:spLocks/>
            </p:cNvSpPr>
            <p:nvPr/>
          </p:nvSpPr>
          <p:spPr bwMode="auto">
            <a:xfrm>
              <a:off x="2149475" y="1666875"/>
              <a:ext cx="1612900" cy="2024063"/>
            </a:xfrm>
            <a:custGeom>
              <a:avLst/>
              <a:gdLst>
                <a:gd name="T0" fmla="*/ 144 w 903"/>
                <a:gd name="T1" fmla="*/ 0 h 1133"/>
                <a:gd name="T2" fmla="*/ 144 w 903"/>
                <a:gd name="T3" fmla="*/ 1133 h 1133"/>
                <a:gd name="T4" fmla="*/ 903 w 903"/>
                <a:gd name="T5" fmla="*/ 819 h 1133"/>
                <a:gd name="T6" fmla="*/ 903 w 903"/>
                <a:gd name="T7" fmla="*/ 315 h 1133"/>
                <a:gd name="T8" fmla="*/ 144 w 903"/>
                <a:gd name="T9" fmla="*/ 0 h 1133"/>
              </a:gdLst>
              <a:ahLst/>
              <a:cxnLst>
                <a:cxn ang="0">
                  <a:pos x="T0" y="T1"/>
                </a:cxn>
                <a:cxn ang="0">
                  <a:pos x="T2" y="T3"/>
                </a:cxn>
                <a:cxn ang="0">
                  <a:pos x="T4" y="T5"/>
                </a:cxn>
                <a:cxn ang="0">
                  <a:pos x="T6" y="T7"/>
                </a:cxn>
                <a:cxn ang="0">
                  <a:pos x="T8" y="T9"/>
                </a:cxn>
              </a:cxnLst>
              <a:rect l="0" t="0" r="r" b="b"/>
              <a:pathLst>
                <a:path w="903" h="1133">
                  <a:moveTo>
                    <a:pt x="144" y="0"/>
                  </a:moveTo>
                  <a:cubicBezTo>
                    <a:pt x="10" y="353"/>
                    <a:pt x="0" y="755"/>
                    <a:pt x="144" y="1133"/>
                  </a:cubicBezTo>
                  <a:cubicBezTo>
                    <a:pt x="903" y="819"/>
                    <a:pt x="903" y="819"/>
                    <a:pt x="903" y="819"/>
                  </a:cubicBezTo>
                  <a:cubicBezTo>
                    <a:pt x="845" y="650"/>
                    <a:pt x="848" y="473"/>
                    <a:pt x="903" y="315"/>
                  </a:cubicBezTo>
                  <a:lnTo>
                    <a:pt x="1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grpSp>
      <p:sp>
        <p:nvSpPr>
          <p:cNvPr id="13" name="AutoShape 67">
            <a:extLst>
              <a:ext uri="{FF2B5EF4-FFF2-40B4-BE49-F238E27FC236}">
                <a16:creationId xmlns:a16="http://schemas.microsoft.com/office/drawing/2014/main" id="{966608C1-206C-4EE9-81C5-72D49D128381}"/>
              </a:ext>
            </a:extLst>
          </p:cNvPr>
          <p:cNvSpPr>
            <a:spLocks noChangeAspect="1" noChangeArrowheads="1" noTextEdit="1"/>
          </p:cNvSpPr>
          <p:nvPr/>
        </p:nvSpPr>
        <p:spPr bwMode="auto">
          <a:xfrm>
            <a:off x="7734300" y="5221606"/>
            <a:ext cx="65532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fontAlgn="base">
              <a:spcBef>
                <a:spcPct val="0"/>
              </a:spcBef>
              <a:spcAft>
                <a:spcPct val="0"/>
              </a:spcAft>
              <a:defRPr/>
            </a:pPr>
            <a:endParaRPr lang="en-US" sz="2160">
              <a:solidFill>
                <a:srgbClr val="292934"/>
              </a:solidFill>
              <a:latin typeface="Arial" charset="0"/>
            </a:endParaRPr>
          </a:p>
        </p:txBody>
      </p:sp>
      <p:grpSp>
        <p:nvGrpSpPr>
          <p:cNvPr id="14" name="Group 13">
            <a:extLst>
              <a:ext uri="{FF2B5EF4-FFF2-40B4-BE49-F238E27FC236}">
                <a16:creationId xmlns:a16="http://schemas.microsoft.com/office/drawing/2014/main" id="{D2828AE0-6E07-453D-865B-5BD228C561BD}"/>
              </a:ext>
            </a:extLst>
          </p:cNvPr>
          <p:cNvGrpSpPr/>
          <p:nvPr/>
        </p:nvGrpSpPr>
        <p:grpSpPr>
          <a:xfrm>
            <a:off x="4802039" y="2744383"/>
            <a:ext cx="1322585" cy="1200051"/>
            <a:chOff x="6167223" y="4244817"/>
            <a:chExt cx="1102154" cy="1000043"/>
          </a:xfrm>
        </p:grpSpPr>
        <p:sp>
          <p:nvSpPr>
            <p:cNvPr id="45" name="Rectangle 44">
              <a:extLst>
                <a:ext uri="{FF2B5EF4-FFF2-40B4-BE49-F238E27FC236}">
                  <a16:creationId xmlns:a16="http://schemas.microsoft.com/office/drawing/2014/main" id="{B4D5C60B-60EA-4479-BD56-7CF7CE845460}"/>
                </a:ext>
              </a:extLst>
            </p:cNvPr>
            <p:cNvSpPr>
              <a:spLocks noChangeArrowheads="1"/>
            </p:cNvSpPr>
            <p:nvPr/>
          </p:nvSpPr>
          <p:spPr bwMode="gray">
            <a:xfrm>
              <a:off x="6167223" y="4878494"/>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dirty="0">
                  <a:solidFill>
                    <a:srgbClr val="292934"/>
                  </a:solidFill>
                  <a:latin typeface="Arial"/>
                </a:rPr>
                <a:t>Build New Capabilities</a:t>
              </a:r>
            </a:p>
          </p:txBody>
        </p:sp>
        <p:pic>
          <p:nvPicPr>
            <p:cNvPr id="46" name="Picture 45" descr="A close up of a sign&#10;&#10;Description generated with high confidence">
              <a:extLst>
                <a:ext uri="{FF2B5EF4-FFF2-40B4-BE49-F238E27FC236}">
                  <a16:creationId xmlns:a16="http://schemas.microsoft.com/office/drawing/2014/main" id="{D05D22FD-E845-455E-898B-03DDB0E936E0}"/>
                </a:ext>
              </a:extLst>
            </p:cNvPr>
            <p:cNvPicPr>
              <a:picLocks noChangeAspect="1"/>
            </p:cNvPicPr>
            <p:nvPr/>
          </p:nvPicPr>
          <p:blipFill rotWithShape="1">
            <a:blip r:embed="rId4"/>
            <a:srcRect l="10539" t="9088" r="5025" b="9088"/>
            <a:stretch/>
          </p:blipFill>
          <p:spPr>
            <a:xfrm>
              <a:off x="6434385" y="4244817"/>
              <a:ext cx="617298" cy="598206"/>
            </a:xfrm>
            <a:prstGeom prst="rect">
              <a:avLst/>
            </a:prstGeom>
          </p:spPr>
        </p:pic>
      </p:grpSp>
      <p:grpSp>
        <p:nvGrpSpPr>
          <p:cNvPr id="15" name="Group 14">
            <a:extLst>
              <a:ext uri="{FF2B5EF4-FFF2-40B4-BE49-F238E27FC236}">
                <a16:creationId xmlns:a16="http://schemas.microsoft.com/office/drawing/2014/main" id="{8DF62436-624E-4B50-ABB7-E3A50E47F10D}"/>
              </a:ext>
            </a:extLst>
          </p:cNvPr>
          <p:cNvGrpSpPr/>
          <p:nvPr/>
        </p:nvGrpSpPr>
        <p:grpSpPr>
          <a:xfrm>
            <a:off x="9793146" y="2771545"/>
            <a:ext cx="1664684" cy="1187915"/>
            <a:chOff x="3946763" y="2216016"/>
            <a:chExt cx="1387237" cy="989930"/>
          </a:xfrm>
        </p:grpSpPr>
        <p:sp>
          <p:nvSpPr>
            <p:cNvPr id="43" name="Rectangle 42">
              <a:extLst>
                <a:ext uri="{FF2B5EF4-FFF2-40B4-BE49-F238E27FC236}">
                  <a16:creationId xmlns:a16="http://schemas.microsoft.com/office/drawing/2014/main" id="{6EC6077E-FAF8-40E3-841B-7F14D882E525}"/>
                </a:ext>
              </a:extLst>
            </p:cNvPr>
            <p:cNvSpPr>
              <a:spLocks noChangeArrowheads="1"/>
            </p:cNvSpPr>
            <p:nvPr/>
          </p:nvSpPr>
          <p:spPr bwMode="gray">
            <a:xfrm>
              <a:off x="3946763" y="2698114"/>
              <a:ext cx="1387237"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Deliver More </a:t>
              </a:r>
              <a:br>
                <a:rPr lang="en-US" sz="1320" kern="0">
                  <a:solidFill>
                    <a:srgbClr val="292934"/>
                  </a:solidFill>
                  <a:latin typeface="Arial"/>
                </a:rPr>
              </a:br>
              <a:r>
                <a:rPr lang="en-US" sz="1320" kern="0">
                  <a:solidFill>
                    <a:srgbClr val="292934"/>
                  </a:solidFill>
                  <a:latin typeface="Arial"/>
                </a:rPr>
                <a:t>With What’s </a:t>
              </a:r>
              <a:br>
                <a:rPr lang="en-US" sz="1320" kern="0">
                  <a:solidFill>
                    <a:srgbClr val="292934"/>
                  </a:solidFill>
                  <a:latin typeface="Arial"/>
                </a:rPr>
              </a:br>
              <a:r>
                <a:rPr lang="en-US" sz="1320" kern="0">
                  <a:solidFill>
                    <a:srgbClr val="292934"/>
                  </a:solidFill>
                  <a:latin typeface="Arial"/>
                </a:rPr>
                <a:t>Available Today</a:t>
              </a:r>
            </a:p>
          </p:txBody>
        </p:sp>
        <p:pic>
          <p:nvPicPr>
            <p:cNvPr id="44" name="Picture 43" descr="A black sign with white text&#10;&#10;Description generated with very high confidence">
              <a:extLst>
                <a:ext uri="{FF2B5EF4-FFF2-40B4-BE49-F238E27FC236}">
                  <a16:creationId xmlns:a16="http://schemas.microsoft.com/office/drawing/2014/main" id="{52756F79-B024-4CBD-BE36-04267CFA4462}"/>
                </a:ext>
              </a:extLst>
            </p:cNvPr>
            <p:cNvPicPr>
              <a:picLocks noChangeAspect="1"/>
            </p:cNvPicPr>
            <p:nvPr/>
          </p:nvPicPr>
          <p:blipFill rotWithShape="1">
            <a:blip r:embed="rId5"/>
            <a:srcRect l="10538" t="9523" r="12425" b="12570"/>
            <a:stretch/>
          </p:blipFill>
          <p:spPr>
            <a:xfrm>
              <a:off x="4391284" y="2216016"/>
              <a:ext cx="428681" cy="433525"/>
            </a:xfrm>
            <a:prstGeom prst="rect">
              <a:avLst/>
            </a:prstGeom>
          </p:spPr>
        </p:pic>
      </p:grpSp>
      <p:grpSp>
        <p:nvGrpSpPr>
          <p:cNvPr id="16" name="Group 15">
            <a:extLst>
              <a:ext uri="{FF2B5EF4-FFF2-40B4-BE49-F238E27FC236}">
                <a16:creationId xmlns:a16="http://schemas.microsoft.com/office/drawing/2014/main" id="{103A0617-5113-42D7-9030-371E7399B72C}"/>
              </a:ext>
            </a:extLst>
          </p:cNvPr>
          <p:cNvGrpSpPr/>
          <p:nvPr/>
        </p:nvGrpSpPr>
        <p:grpSpPr>
          <a:xfrm>
            <a:off x="9204823" y="921181"/>
            <a:ext cx="1322585" cy="988836"/>
            <a:chOff x="8274985" y="2240450"/>
            <a:chExt cx="1102154" cy="824030"/>
          </a:xfrm>
        </p:grpSpPr>
        <p:sp>
          <p:nvSpPr>
            <p:cNvPr id="41" name="Rectangle 40">
              <a:extLst>
                <a:ext uri="{FF2B5EF4-FFF2-40B4-BE49-F238E27FC236}">
                  <a16:creationId xmlns:a16="http://schemas.microsoft.com/office/drawing/2014/main" id="{C8270128-2D4C-4FA8-9916-967E187F7231}"/>
                </a:ext>
              </a:extLst>
            </p:cNvPr>
            <p:cNvSpPr>
              <a:spLocks noChangeArrowheads="1"/>
            </p:cNvSpPr>
            <p:nvPr/>
          </p:nvSpPr>
          <p:spPr bwMode="gray">
            <a:xfrm>
              <a:off x="8274985" y="2698114"/>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Change </a:t>
              </a:r>
              <a:br>
                <a:rPr lang="en-US" sz="1320" kern="0">
                  <a:solidFill>
                    <a:srgbClr val="292934"/>
                  </a:solidFill>
                  <a:latin typeface="Arial"/>
                </a:rPr>
              </a:br>
              <a:r>
                <a:rPr lang="en-US" sz="1320" kern="0">
                  <a:solidFill>
                    <a:srgbClr val="292934"/>
                  </a:solidFill>
                  <a:latin typeface="Arial"/>
                </a:rPr>
                <a:t>Direction </a:t>
              </a:r>
              <a:br>
                <a:rPr lang="en-US" sz="1320" kern="0">
                  <a:solidFill>
                    <a:srgbClr val="292934"/>
                  </a:solidFill>
                  <a:latin typeface="Arial"/>
                </a:rPr>
              </a:br>
              <a:r>
                <a:rPr lang="en-US" sz="1320" kern="0">
                  <a:solidFill>
                    <a:srgbClr val="292934"/>
                  </a:solidFill>
                  <a:latin typeface="Arial"/>
                </a:rPr>
                <a:t>Quicker</a:t>
              </a:r>
            </a:p>
          </p:txBody>
        </p:sp>
        <p:pic>
          <p:nvPicPr>
            <p:cNvPr id="42" name="Picture 41" descr="A close up of a logo&#10;&#10;Description generated with very high confidence">
              <a:extLst>
                <a:ext uri="{FF2B5EF4-FFF2-40B4-BE49-F238E27FC236}">
                  <a16:creationId xmlns:a16="http://schemas.microsoft.com/office/drawing/2014/main" id="{F330C2B2-A9B9-420E-BF46-DC9225DB74DB}"/>
                </a:ext>
              </a:extLst>
            </p:cNvPr>
            <p:cNvPicPr>
              <a:picLocks noChangeAspect="1"/>
            </p:cNvPicPr>
            <p:nvPr/>
          </p:nvPicPr>
          <p:blipFill rotWithShape="1">
            <a:blip r:embed="rId6"/>
            <a:srcRect l="10103" t="21710" r="8507" b="22580"/>
            <a:stretch/>
          </p:blipFill>
          <p:spPr>
            <a:xfrm>
              <a:off x="8515263" y="2240450"/>
              <a:ext cx="656321" cy="449248"/>
            </a:xfrm>
            <a:prstGeom prst="rect">
              <a:avLst/>
            </a:prstGeom>
          </p:spPr>
        </p:pic>
      </p:grpSp>
      <p:grpSp>
        <p:nvGrpSpPr>
          <p:cNvPr id="17" name="Group 16">
            <a:extLst>
              <a:ext uri="{FF2B5EF4-FFF2-40B4-BE49-F238E27FC236}">
                <a16:creationId xmlns:a16="http://schemas.microsoft.com/office/drawing/2014/main" id="{57E8B832-66A8-4783-B323-D719E87FE6C8}"/>
              </a:ext>
            </a:extLst>
          </p:cNvPr>
          <p:cNvGrpSpPr/>
          <p:nvPr/>
        </p:nvGrpSpPr>
        <p:grpSpPr>
          <a:xfrm>
            <a:off x="5579112" y="4456951"/>
            <a:ext cx="1336920" cy="1253230"/>
            <a:chOff x="7654853" y="3580763"/>
            <a:chExt cx="1114100" cy="1044359"/>
          </a:xfrm>
        </p:grpSpPr>
        <p:sp>
          <p:nvSpPr>
            <p:cNvPr id="39" name="Rectangle 38">
              <a:extLst>
                <a:ext uri="{FF2B5EF4-FFF2-40B4-BE49-F238E27FC236}">
                  <a16:creationId xmlns:a16="http://schemas.microsoft.com/office/drawing/2014/main" id="{ED8B0F61-DB50-4DE9-9DFC-C30868B5B9B6}"/>
                </a:ext>
              </a:extLst>
            </p:cNvPr>
            <p:cNvSpPr>
              <a:spLocks noChangeArrowheads="1"/>
            </p:cNvSpPr>
            <p:nvPr/>
          </p:nvSpPr>
          <p:spPr bwMode="gray">
            <a:xfrm>
              <a:off x="7654853" y="4117290"/>
              <a:ext cx="1114100"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Re-use What’s Needed; Reduce What’s Not</a:t>
              </a:r>
            </a:p>
          </p:txBody>
        </p:sp>
        <p:pic>
          <p:nvPicPr>
            <p:cNvPr id="40" name="Picture 39" descr="A close up of a sign&#10;&#10;Description generated with very high confidence">
              <a:extLst>
                <a:ext uri="{FF2B5EF4-FFF2-40B4-BE49-F238E27FC236}">
                  <a16:creationId xmlns:a16="http://schemas.microsoft.com/office/drawing/2014/main" id="{9F244119-FD62-42BE-B9AC-8EF8892056DD}"/>
                </a:ext>
              </a:extLst>
            </p:cNvPr>
            <p:cNvPicPr>
              <a:picLocks noChangeAspect="1"/>
            </p:cNvPicPr>
            <p:nvPr/>
          </p:nvPicPr>
          <p:blipFill rotWithShape="1">
            <a:blip r:embed="rId7"/>
            <a:srcRect l="9146" t="13039" r="11649" b="15022"/>
            <a:stretch/>
          </p:blipFill>
          <p:spPr>
            <a:xfrm>
              <a:off x="7911168" y="3580763"/>
              <a:ext cx="544926" cy="494933"/>
            </a:xfrm>
            <a:prstGeom prst="rect">
              <a:avLst/>
            </a:prstGeom>
          </p:spPr>
        </p:pic>
      </p:grpSp>
      <p:grpSp>
        <p:nvGrpSpPr>
          <p:cNvPr id="18" name="Group 17">
            <a:extLst>
              <a:ext uri="{FF2B5EF4-FFF2-40B4-BE49-F238E27FC236}">
                <a16:creationId xmlns:a16="http://schemas.microsoft.com/office/drawing/2014/main" id="{B29DE99B-1EF1-4084-B0AD-16E0373B5C54}"/>
              </a:ext>
            </a:extLst>
          </p:cNvPr>
          <p:cNvGrpSpPr/>
          <p:nvPr/>
        </p:nvGrpSpPr>
        <p:grpSpPr>
          <a:xfrm>
            <a:off x="5622165" y="957474"/>
            <a:ext cx="1215383" cy="1110118"/>
            <a:chOff x="4685137" y="672482"/>
            <a:chExt cx="1012819" cy="925098"/>
          </a:xfrm>
        </p:grpSpPr>
        <p:sp>
          <p:nvSpPr>
            <p:cNvPr id="37" name="Rectangle 36">
              <a:extLst>
                <a:ext uri="{FF2B5EF4-FFF2-40B4-BE49-F238E27FC236}">
                  <a16:creationId xmlns:a16="http://schemas.microsoft.com/office/drawing/2014/main" id="{14D78A14-1EFA-488A-8F57-6516B4EC9BB7}"/>
                </a:ext>
              </a:extLst>
            </p:cNvPr>
            <p:cNvSpPr>
              <a:spLocks noChangeArrowheads="1"/>
            </p:cNvSpPr>
            <p:nvPr/>
          </p:nvSpPr>
          <p:spPr bwMode="gray">
            <a:xfrm>
              <a:off x="4685137" y="1259026"/>
              <a:ext cx="10128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Increase </a:t>
              </a:r>
              <a:br>
                <a:rPr lang="en-US" sz="1320" kern="0">
                  <a:solidFill>
                    <a:srgbClr val="292934"/>
                  </a:solidFill>
                  <a:latin typeface="Arial"/>
                </a:rPr>
              </a:br>
              <a:r>
                <a:rPr lang="en-US" sz="1320" kern="0">
                  <a:solidFill>
                    <a:srgbClr val="292934"/>
                  </a:solidFill>
                  <a:latin typeface="Arial"/>
                </a:rPr>
                <a:t>Data Privacy</a:t>
              </a:r>
            </a:p>
          </p:txBody>
        </p:sp>
        <p:pic>
          <p:nvPicPr>
            <p:cNvPr id="38" name="Picture 37">
              <a:extLst>
                <a:ext uri="{FF2B5EF4-FFF2-40B4-BE49-F238E27FC236}">
                  <a16:creationId xmlns:a16="http://schemas.microsoft.com/office/drawing/2014/main" id="{15A88C51-B22B-401A-9DED-2F0AE1862B3C}"/>
                </a:ext>
              </a:extLst>
            </p:cNvPr>
            <p:cNvPicPr>
              <a:picLocks noChangeAspect="1"/>
            </p:cNvPicPr>
            <p:nvPr/>
          </p:nvPicPr>
          <p:blipFill rotWithShape="1">
            <a:blip r:embed="rId8"/>
            <a:srcRect l="15870" t="9246" r="16551" b="8642"/>
            <a:stretch/>
          </p:blipFill>
          <p:spPr>
            <a:xfrm>
              <a:off x="4965670" y="672482"/>
              <a:ext cx="414616" cy="503783"/>
            </a:xfrm>
            <a:prstGeom prst="rect">
              <a:avLst/>
            </a:prstGeom>
          </p:spPr>
        </p:pic>
      </p:grpSp>
      <p:grpSp>
        <p:nvGrpSpPr>
          <p:cNvPr id="19" name="Group 18">
            <a:extLst>
              <a:ext uri="{FF2B5EF4-FFF2-40B4-BE49-F238E27FC236}">
                <a16:creationId xmlns:a16="http://schemas.microsoft.com/office/drawing/2014/main" id="{E883BAB7-2753-4631-931E-8FADC5B6DB38}"/>
              </a:ext>
            </a:extLst>
          </p:cNvPr>
          <p:cNvGrpSpPr/>
          <p:nvPr/>
        </p:nvGrpSpPr>
        <p:grpSpPr>
          <a:xfrm>
            <a:off x="9085814" y="4611219"/>
            <a:ext cx="1529826" cy="1275917"/>
            <a:chOff x="4597723" y="3709313"/>
            <a:chExt cx="1274855" cy="1063263"/>
          </a:xfrm>
        </p:grpSpPr>
        <p:sp>
          <p:nvSpPr>
            <p:cNvPr id="35" name="Rectangle 34">
              <a:extLst>
                <a:ext uri="{FF2B5EF4-FFF2-40B4-BE49-F238E27FC236}">
                  <a16:creationId xmlns:a16="http://schemas.microsoft.com/office/drawing/2014/main" id="{CC046ADE-9D55-4D57-990A-C1E3E136E619}"/>
                </a:ext>
              </a:extLst>
            </p:cNvPr>
            <p:cNvSpPr>
              <a:spLocks noChangeArrowheads="1"/>
            </p:cNvSpPr>
            <p:nvPr/>
          </p:nvSpPr>
          <p:spPr bwMode="gray">
            <a:xfrm>
              <a:off x="4597723" y="4264744"/>
              <a:ext cx="1274855"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Reduce </a:t>
              </a:r>
            </a:p>
            <a:p>
              <a:pPr algn="ctr" defTabSz="1097280">
                <a:defRPr/>
              </a:pPr>
              <a:r>
                <a:rPr lang="en-US" sz="1320" kern="0">
                  <a:solidFill>
                    <a:srgbClr val="292934"/>
                  </a:solidFill>
                  <a:latin typeface="Arial"/>
                </a:rPr>
                <a:t>Administrative Tasks</a:t>
              </a:r>
            </a:p>
          </p:txBody>
        </p:sp>
        <p:pic>
          <p:nvPicPr>
            <p:cNvPr id="36" name="Picture 35" descr="A close up of a sign&#10;&#10;Description generated with very high confidence">
              <a:extLst>
                <a:ext uri="{FF2B5EF4-FFF2-40B4-BE49-F238E27FC236}">
                  <a16:creationId xmlns:a16="http://schemas.microsoft.com/office/drawing/2014/main" id="{AEE9C7FD-043F-4154-A2D3-4F86B84F882E}"/>
                </a:ext>
              </a:extLst>
            </p:cNvPr>
            <p:cNvPicPr>
              <a:picLocks noChangeAspect="1"/>
            </p:cNvPicPr>
            <p:nvPr/>
          </p:nvPicPr>
          <p:blipFill rotWithShape="1">
            <a:blip r:embed="rId9"/>
            <a:srcRect l="18155" t="11917" r="19388" b="11263"/>
            <a:stretch/>
          </p:blipFill>
          <p:spPr>
            <a:xfrm>
              <a:off x="5049520" y="3709313"/>
              <a:ext cx="402455" cy="495006"/>
            </a:xfrm>
            <a:prstGeom prst="rect">
              <a:avLst/>
            </a:prstGeom>
          </p:spPr>
        </p:pic>
      </p:grpSp>
      <p:grpSp>
        <p:nvGrpSpPr>
          <p:cNvPr id="20" name="Group 19">
            <a:extLst>
              <a:ext uri="{FF2B5EF4-FFF2-40B4-BE49-F238E27FC236}">
                <a16:creationId xmlns:a16="http://schemas.microsoft.com/office/drawing/2014/main" id="{C2B26E02-7807-4755-B882-1E9D5F5C48CC}"/>
              </a:ext>
            </a:extLst>
          </p:cNvPr>
          <p:cNvGrpSpPr/>
          <p:nvPr/>
        </p:nvGrpSpPr>
        <p:grpSpPr>
          <a:xfrm>
            <a:off x="7204711" y="5331565"/>
            <a:ext cx="1764096" cy="962558"/>
            <a:chOff x="5988023" y="104775"/>
            <a:chExt cx="1470080" cy="802130"/>
          </a:xfrm>
        </p:grpSpPr>
        <p:sp>
          <p:nvSpPr>
            <p:cNvPr id="33" name="Rectangle 32">
              <a:extLst>
                <a:ext uri="{FF2B5EF4-FFF2-40B4-BE49-F238E27FC236}">
                  <a16:creationId xmlns:a16="http://schemas.microsoft.com/office/drawing/2014/main" id="{1AFC9EB9-C5D2-41C0-AC8C-384A25A235CD}"/>
                </a:ext>
              </a:extLst>
            </p:cNvPr>
            <p:cNvSpPr>
              <a:spLocks noChangeArrowheads="1"/>
            </p:cNvSpPr>
            <p:nvPr/>
          </p:nvSpPr>
          <p:spPr bwMode="gray">
            <a:xfrm>
              <a:off x="5988023" y="737627"/>
              <a:ext cx="1470080"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Engage Employees</a:t>
              </a:r>
            </a:p>
          </p:txBody>
        </p:sp>
        <p:pic>
          <p:nvPicPr>
            <p:cNvPr id="34" name="Picture 33">
              <a:extLst>
                <a:ext uri="{FF2B5EF4-FFF2-40B4-BE49-F238E27FC236}">
                  <a16:creationId xmlns:a16="http://schemas.microsoft.com/office/drawing/2014/main" id="{B7265EE1-8174-4B3D-9DDF-5328B754FEFA}"/>
                </a:ext>
              </a:extLst>
            </p:cNvPr>
            <p:cNvPicPr>
              <a:picLocks noChangeAspect="1"/>
            </p:cNvPicPr>
            <p:nvPr/>
          </p:nvPicPr>
          <p:blipFill rotWithShape="1">
            <a:blip r:embed="rId10"/>
            <a:srcRect l="5316" t="10829" r="9378" b="11699"/>
            <a:stretch/>
          </p:blipFill>
          <p:spPr>
            <a:xfrm>
              <a:off x="6401522" y="104775"/>
              <a:ext cx="604115" cy="548634"/>
            </a:xfrm>
            <a:prstGeom prst="rect">
              <a:avLst/>
            </a:prstGeom>
          </p:spPr>
        </p:pic>
      </p:grpSp>
      <p:grpSp>
        <p:nvGrpSpPr>
          <p:cNvPr id="21" name="Group 20">
            <a:extLst>
              <a:ext uri="{FF2B5EF4-FFF2-40B4-BE49-F238E27FC236}">
                <a16:creationId xmlns:a16="http://schemas.microsoft.com/office/drawing/2014/main" id="{675E9C37-BA69-4533-A3F3-273C622B9F23}"/>
              </a:ext>
            </a:extLst>
          </p:cNvPr>
          <p:cNvGrpSpPr/>
          <p:nvPr/>
        </p:nvGrpSpPr>
        <p:grpSpPr>
          <a:xfrm>
            <a:off x="7419823" y="310879"/>
            <a:ext cx="1322585" cy="1166158"/>
            <a:chOff x="7630323" y="618683"/>
            <a:chExt cx="1102154" cy="971799"/>
          </a:xfrm>
        </p:grpSpPr>
        <p:sp>
          <p:nvSpPr>
            <p:cNvPr id="31" name="Rectangle 30">
              <a:extLst>
                <a:ext uri="{FF2B5EF4-FFF2-40B4-BE49-F238E27FC236}">
                  <a16:creationId xmlns:a16="http://schemas.microsoft.com/office/drawing/2014/main" id="{958A4D70-68DD-4CC6-9D2B-9DA7768B1CFC}"/>
                </a:ext>
              </a:extLst>
            </p:cNvPr>
            <p:cNvSpPr>
              <a:spLocks noChangeArrowheads="1"/>
            </p:cNvSpPr>
            <p:nvPr/>
          </p:nvSpPr>
          <p:spPr bwMode="gray">
            <a:xfrm>
              <a:off x="7630323" y="1224116"/>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dirty="0">
                  <a:solidFill>
                    <a:srgbClr val="292934"/>
                  </a:solidFill>
                  <a:latin typeface="Arial"/>
                </a:rPr>
                <a:t>Build Better Software Faster </a:t>
              </a:r>
            </a:p>
          </p:txBody>
        </p:sp>
        <p:pic>
          <p:nvPicPr>
            <p:cNvPr id="32" name="Picture 31">
              <a:extLst>
                <a:ext uri="{FF2B5EF4-FFF2-40B4-BE49-F238E27FC236}">
                  <a16:creationId xmlns:a16="http://schemas.microsoft.com/office/drawing/2014/main" id="{D2EC0320-7138-47DC-91CB-E72293844426}"/>
                </a:ext>
              </a:extLst>
            </p:cNvPr>
            <p:cNvPicPr>
              <a:picLocks noChangeAspect="1"/>
            </p:cNvPicPr>
            <p:nvPr/>
          </p:nvPicPr>
          <p:blipFill rotWithShape="1">
            <a:blip r:embed="rId11"/>
            <a:srcRect l="12295" t="9126" r="13586" b="6582"/>
            <a:stretch/>
          </p:blipFill>
          <p:spPr>
            <a:xfrm>
              <a:off x="7894871" y="618683"/>
              <a:ext cx="498146" cy="566518"/>
            </a:xfrm>
            <a:prstGeom prst="rect">
              <a:avLst/>
            </a:prstGeom>
          </p:spPr>
        </p:pic>
      </p:grpSp>
      <p:sp>
        <p:nvSpPr>
          <p:cNvPr id="22" name="Oval 21">
            <a:extLst>
              <a:ext uri="{FF2B5EF4-FFF2-40B4-BE49-F238E27FC236}">
                <a16:creationId xmlns:a16="http://schemas.microsoft.com/office/drawing/2014/main" id="{F059AA55-3432-40CB-822C-527002E1137B}"/>
              </a:ext>
            </a:extLst>
          </p:cNvPr>
          <p:cNvSpPr/>
          <p:nvPr/>
        </p:nvSpPr>
        <p:spPr>
          <a:xfrm>
            <a:off x="9216464" y="2126627"/>
            <a:ext cx="219456" cy="219456"/>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3" name="Oval 22">
            <a:extLst>
              <a:ext uri="{FF2B5EF4-FFF2-40B4-BE49-F238E27FC236}">
                <a16:creationId xmlns:a16="http://schemas.microsoft.com/office/drawing/2014/main" id="{D75C41D6-D6E3-4306-BC5C-D34D1DF51518}"/>
              </a:ext>
            </a:extLst>
          </p:cNvPr>
          <p:cNvSpPr/>
          <p:nvPr/>
        </p:nvSpPr>
        <p:spPr>
          <a:xfrm>
            <a:off x="6263640" y="3254122"/>
            <a:ext cx="219456" cy="219456"/>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4" name="Oval 23">
            <a:extLst>
              <a:ext uri="{FF2B5EF4-FFF2-40B4-BE49-F238E27FC236}">
                <a16:creationId xmlns:a16="http://schemas.microsoft.com/office/drawing/2014/main" id="{D005738F-4DFC-468D-AE26-1C48B7775BB5}"/>
              </a:ext>
            </a:extLst>
          </p:cNvPr>
          <p:cNvSpPr/>
          <p:nvPr/>
        </p:nvSpPr>
        <p:spPr>
          <a:xfrm>
            <a:off x="6743004" y="2087666"/>
            <a:ext cx="219456" cy="21945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5" name="Oval 24">
            <a:extLst>
              <a:ext uri="{FF2B5EF4-FFF2-40B4-BE49-F238E27FC236}">
                <a16:creationId xmlns:a16="http://schemas.microsoft.com/office/drawing/2014/main" id="{A7ED87E7-2076-496A-A650-561B0911E177}"/>
              </a:ext>
            </a:extLst>
          </p:cNvPr>
          <p:cNvSpPr/>
          <p:nvPr/>
        </p:nvSpPr>
        <p:spPr>
          <a:xfrm>
            <a:off x="7983074" y="1571626"/>
            <a:ext cx="219456" cy="219456"/>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6" name="Oval 25">
            <a:extLst>
              <a:ext uri="{FF2B5EF4-FFF2-40B4-BE49-F238E27FC236}">
                <a16:creationId xmlns:a16="http://schemas.microsoft.com/office/drawing/2014/main" id="{DC4B34E1-2BC8-4012-92AC-C9F4E4F433AE}"/>
              </a:ext>
            </a:extLst>
          </p:cNvPr>
          <p:cNvSpPr/>
          <p:nvPr/>
        </p:nvSpPr>
        <p:spPr>
          <a:xfrm>
            <a:off x="9618800" y="3260483"/>
            <a:ext cx="219456" cy="219456"/>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7" name="Oval 26">
            <a:extLst>
              <a:ext uri="{FF2B5EF4-FFF2-40B4-BE49-F238E27FC236}">
                <a16:creationId xmlns:a16="http://schemas.microsoft.com/office/drawing/2014/main" id="{64B3C523-52FC-496A-88AB-396F428B1CAC}"/>
              </a:ext>
            </a:extLst>
          </p:cNvPr>
          <p:cNvSpPr/>
          <p:nvPr/>
        </p:nvSpPr>
        <p:spPr>
          <a:xfrm>
            <a:off x="6723126" y="4443239"/>
            <a:ext cx="219456" cy="219456"/>
          </a:xfrm>
          <a:prstGeom prst="ellipse">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8" name="Oval 27">
            <a:extLst>
              <a:ext uri="{FF2B5EF4-FFF2-40B4-BE49-F238E27FC236}">
                <a16:creationId xmlns:a16="http://schemas.microsoft.com/office/drawing/2014/main" id="{50B9ED93-D71B-462B-9E29-3D472331B58C}"/>
              </a:ext>
            </a:extLst>
          </p:cNvPr>
          <p:cNvSpPr/>
          <p:nvPr/>
        </p:nvSpPr>
        <p:spPr>
          <a:xfrm>
            <a:off x="7967472" y="4938539"/>
            <a:ext cx="219456" cy="21945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9" name="Oval 28">
            <a:extLst>
              <a:ext uri="{FF2B5EF4-FFF2-40B4-BE49-F238E27FC236}">
                <a16:creationId xmlns:a16="http://schemas.microsoft.com/office/drawing/2014/main" id="{6F018C36-3206-4F6F-8E16-97C8B176F7C8}"/>
              </a:ext>
            </a:extLst>
          </p:cNvPr>
          <p:cNvSpPr/>
          <p:nvPr/>
        </p:nvSpPr>
        <p:spPr>
          <a:xfrm>
            <a:off x="9155048" y="4442477"/>
            <a:ext cx="219456" cy="219456"/>
          </a:xfrm>
          <a:prstGeom prst="ellips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30" name="Title 35">
            <a:extLst>
              <a:ext uri="{FF2B5EF4-FFF2-40B4-BE49-F238E27FC236}">
                <a16:creationId xmlns:a16="http://schemas.microsoft.com/office/drawing/2014/main" id="{EC20EFF5-81AF-4D88-B54F-EE6FE4B9767B}"/>
              </a:ext>
            </a:extLst>
          </p:cNvPr>
          <p:cNvSpPr txBox="1">
            <a:spLocks/>
          </p:cNvSpPr>
          <p:nvPr/>
        </p:nvSpPr>
        <p:spPr>
          <a:xfrm>
            <a:off x="6685786" y="3000998"/>
            <a:ext cx="2816354" cy="81991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lnSpc>
                <a:spcPct val="80000"/>
              </a:lnSpc>
            </a:pPr>
            <a:r>
              <a:rPr lang="en-US" sz="2880" b="0" spc="60">
                <a:solidFill>
                  <a:srgbClr val="292934"/>
                </a:solidFill>
                <a:latin typeface="Arial"/>
              </a:rPr>
              <a:t>WHY </a:t>
            </a:r>
            <a:br>
              <a:rPr lang="en-US" sz="2880" b="0" spc="60">
                <a:solidFill>
                  <a:srgbClr val="292934"/>
                </a:solidFill>
                <a:latin typeface="Arial"/>
              </a:rPr>
            </a:br>
            <a:r>
              <a:rPr lang="en-US" sz="2880" b="0" spc="60">
                <a:solidFill>
                  <a:srgbClr val="292934"/>
                </a:solidFill>
                <a:latin typeface="Arial"/>
              </a:rPr>
              <a:t>CLOUD?</a:t>
            </a:r>
          </a:p>
        </p:txBody>
      </p:sp>
    </p:spTree>
    <p:extLst>
      <p:ext uri="{BB962C8B-B14F-4D97-AF65-F5344CB8AC3E}">
        <p14:creationId xmlns:p14="http://schemas.microsoft.com/office/powerpoint/2010/main" val="4226206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22</a:t>
            </a:fld>
            <a:endParaRPr lang="en-US" dirty="0"/>
          </a:p>
        </p:txBody>
      </p:sp>
      <p:sp>
        <p:nvSpPr>
          <p:cNvPr id="5" name="Title 4"/>
          <p:cNvSpPr>
            <a:spLocks noGrp="1"/>
          </p:cNvSpPr>
          <p:nvPr>
            <p:ph type="title"/>
          </p:nvPr>
        </p:nvSpPr>
        <p:spPr/>
        <p:txBody>
          <a:bodyPr/>
          <a:lstStyle/>
          <a:p>
            <a:r>
              <a:rPr lang="en-US" dirty="0"/>
              <a:t>New Capabilities</a:t>
            </a:r>
          </a:p>
        </p:txBody>
      </p:sp>
      <p:sp>
        <p:nvSpPr>
          <p:cNvPr id="6" name="Content Placeholder 5"/>
          <p:cNvSpPr>
            <a:spLocks noGrp="1"/>
          </p:cNvSpPr>
          <p:nvPr>
            <p:ph sz="half" idx="13"/>
          </p:nvPr>
        </p:nvSpPr>
        <p:spPr/>
        <p:txBody>
          <a:bodyPr/>
          <a:lstStyle/>
          <a:p>
            <a:r>
              <a:rPr lang="en-US" b="0" dirty="0"/>
              <a:t>Deploy any infrastructure on demand</a:t>
            </a:r>
          </a:p>
          <a:p>
            <a:r>
              <a:rPr lang="en-US" b="0" dirty="0"/>
              <a:t>Rapid elasticity</a:t>
            </a:r>
          </a:p>
          <a:p>
            <a:r>
              <a:rPr lang="en-US" b="0" dirty="0"/>
              <a:t>Fully programmable</a:t>
            </a:r>
          </a:p>
          <a:p>
            <a:r>
              <a:rPr lang="en-US" b="0" dirty="0"/>
              <a:t>Infinite pre-provisioned capacity</a:t>
            </a:r>
          </a:p>
          <a:p>
            <a:r>
              <a:rPr lang="en-US" b="0" dirty="0"/>
              <a:t>Accessible from anywhere</a:t>
            </a:r>
          </a:p>
          <a:p>
            <a:r>
              <a:rPr lang="en-US" b="0" dirty="0"/>
              <a:t>Global geo-redundancy</a:t>
            </a:r>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2101571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Adopting a cloud mindset</a:t>
            </a:r>
          </a:p>
        </p:txBody>
      </p:sp>
      <p:pic>
        <p:nvPicPr>
          <p:cNvPr id="8" name="Content Placeholder 7" descr="A picture containing outdoor&#10;&#10;Description automatically generated">
            <a:extLst>
              <a:ext uri="{FF2B5EF4-FFF2-40B4-BE49-F238E27FC236}">
                <a16:creationId xmlns:a16="http://schemas.microsoft.com/office/drawing/2014/main" id="{7CC28DF6-A829-497D-BC0E-3DB8B5428BDA}"/>
              </a:ext>
            </a:extLst>
          </p:cNvPr>
          <p:cNvPicPr>
            <a:picLocks noGrp="1" noChangeAspect="1"/>
          </p:cNvPicPr>
          <p:nvPr>
            <p:ph idx="1"/>
          </p:nvPr>
        </p:nvPicPr>
        <p:blipFill>
          <a:blip r:embed="rId3"/>
          <a:stretch>
            <a:fillRect/>
          </a:stretch>
        </p:blipFill>
        <p:spPr>
          <a:xfrm>
            <a:off x="6421596" y="666908"/>
            <a:ext cx="5770404" cy="5770404"/>
          </a:xfrm>
          <a:prstGeom prst="rect">
            <a:avLst/>
          </a:prstGeom>
        </p:spPr>
      </p:pic>
      <p:sp>
        <p:nvSpPr>
          <p:cNvPr id="6" name="Slide Number Placeholder 5">
            <a:extLst>
              <a:ext uri="{FF2B5EF4-FFF2-40B4-BE49-F238E27FC236}">
                <a16:creationId xmlns:a16="http://schemas.microsoft.com/office/drawing/2014/main" id="{A6BA1A07-D6C1-1C45-A5D2-F6FCB2C4DF25}"/>
              </a:ext>
            </a:extLst>
          </p:cNvPr>
          <p:cNvSpPr>
            <a:spLocks noGrp="1"/>
          </p:cNvSpPr>
          <p:nvPr>
            <p:ph type="sldNum" sz="quarter" idx="12"/>
          </p:nvPr>
        </p:nvSpPr>
        <p:spPr/>
        <p:txBody>
          <a:bodyPr/>
          <a:lstStyle/>
          <a:p>
            <a:fld id="{37A9C3AE-D32A-444C-8592-ABFF7FAA7AD5}" type="slidenum">
              <a:rPr lang="en-US" smtClean="0"/>
              <a:pPr/>
              <a:t>23</a:t>
            </a:fld>
            <a:endParaRPr lang="en-US" dirty="0"/>
          </a:p>
        </p:txBody>
      </p:sp>
      <p:sp>
        <p:nvSpPr>
          <p:cNvPr id="10" name="Content Placeholder 5">
            <a:extLst>
              <a:ext uri="{FF2B5EF4-FFF2-40B4-BE49-F238E27FC236}">
                <a16:creationId xmlns:a16="http://schemas.microsoft.com/office/drawing/2014/main" id="{15D9547F-2081-4C47-90CE-F87E9CC66014}"/>
              </a:ext>
            </a:extLst>
          </p:cNvPr>
          <p:cNvSpPr txBox="1">
            <a:spLocks/>
          </p:cNvSpPr>
          <p:nvPr/>
        </p:nvSpPr>
        <p:spPr>
          <a:xfrm>
            <a:off x="685800" y="1291472"/>
            <a:ext cx="6217920" cy="48395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t>Think of how you can exploit the features of the cloud</a:t>
            </a:r>
          </a:p>
          <a:p>
            <a:r>
              <a:rPr lang="en-US" sz="2800" b="0" dirty="0"/>
              <a:t>Start asking “Why not” more</a:t>
            </a:r>
          </a:p>
          <a:p>
            <a:endParaRPr lang="en-US" sz="2800" b="0" dirty="0"/>
          </a:p>
        </p:txBody>
      </p:sp>
    </p:spTree>
    <p:extLst>
      <p:ext uri="{BB962C8B-B14F-4D97-AF65-F5344CB8AC3E}">
        <p14:creationId xmlns:p14="http://schemas.microsoft.com/office/powerpoint/2010/main" val="3694340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56260"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What could you do with rapid, </a:t>
            </a:r>
          </a:p>
          <a:p>
            <a:pPr algn="ctr"/>
            <a:r>
              <a:rPr lang="en-US" dirty="0">
                <a:solidFill>
                  <a:schemeClr val="tx2"/>
                </a:solidFill>
              </a:rPr>
              <a:t>on demand elasticity?</a:t>
            </a:r>
          </a:p>
        </p:txBody>
      </p:sp>
    </p:spTree>
    <p:extLst>
      <p:ext uri="{BB962C8B-B14F-4D97-AF65-F5344CB8AC3E}">
        <p14:creationId xmlns:p14="http://schemas.microsoft.com/office/powerpoint/2010/main" val="826154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25</a:t>
            </a:fld>
            <a:endParaRPr lang="en-US" dirty="0"/>
          </a:p>
        </p:txBody>
      </p:sp>
      <p:sp>
        <p:nvSpPr>
          <p:cNvPr id="5" name="Title 4"/>
          <p:cNvSpPr>
            <a:spLocks noGrp="1"/>
          </p:cNvSpPr>
          <p:nvPr>
            <p:ph type="title"/>
          </p:nvPr>
        </p:nvSpPr>
        <p:spPr/>
        <p:txBody>
          <a:bodyPr/>
          <a:lstStyle/>
          <a:p>
            <a:r>
              <a:rPr lang="en-US" dirty="0"/>
              <a:t>New Capabilities</a:t>
            </a:r>
          </a:p>
        </p:txBody>
      </p:sp>
      <p:sp>
        <p:nvSpPr>
          <p:cNvPr id="6" name="Content Placeholder 5"/>
          <p:cNvSpPr>
            <a:spLocks noGrp="1"/>
          </p:cNvSpPr>
          <p:nvPr>
            <p:ph sz="half" idx="13"/>
          </p:nvPr>
        </p:nvSpPr>
        <p:spPr/>
        <p:txBody>
          <a:bodyPr/>
          <a:lstStyle/>
          <a:p>
            <a:r>
              <a:rPr lang="en-US" b="0" dirty="0"/>
              <a:t>Test environments that only exist during runs</a:t>
            </a:r>
          </a:p>
          <a:p>
            <a:r>
              <a:rPr lang="en-US" b="0" dirty="0"/>
              <a:t>Batch processes that scale up and shut down when done</a:t>
            </a:r>
          </a:p>
          <a:p>
            <a:r>
              <a:rPr lang="en-US" b="0" dirty="0"/>
              <a:t>Iterate on different hardware configurations to find best cost/performance ratio</a:t>
            </a:r>
          </a:p>
          <a:p>
            <a:r>
              <a:rPr lang="en-US" b="0" dirty="0"/>
              <a:t>Auto-scale for peak periods, scale down during off hours/weekends</a:t>
            </a:r>
          </a:p>
          <a:p>
            <a:endParaRPr lang="en-US" b="0" dirty="0"/>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121127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pic>
        <p:nvPicPr>
          <p:cNvPr id="2" name="Picture 1">
            <a:extLst>
              <a:ext uri="{FF2B5EF4-FFF2-40B4-BE49-F238E27FC236}">
                <a16:creationId xmlns:a16="http://schemas.microsoft.com/office/drawing/2014/main" id="{D8A6D39E-5BFF-49B9-8B57-42FC157FDD72}"/>
              </a:ext>
            </a:extLst>
          </p:cNvPr>
          <p:cNvPicPr>
            <a:picLocks noChangeAspect="1"/>
          </p:cNvPicPr>
          <p:nvPr/>
        </p:nvPicPr>
        <p:blipFill>
          <a:blip r:embed="rId3"/>
          <a:stretch>
            <a:fillRect/>
          </a:stretch>
        </p:blipFill>
        <p:spPr>
          <a:xfrm>
            <a:off x="0" y="1065433"/>
            <a:ext cx="7878676" cy="4727134"/>
          </a:xfrm>
          <a:prstGeom prst="rect">
            <a:avLst/>
          </a:prstGeom>
        </p:spPr>
      </p:pic>
      <p:sp>
        <p:nvSpPr>
          <p:cNvPr id="4" name="Title 4">
            <a:extLst>
              <a:ext uri="{FF2B5EF4-FFF2-40B4-BE49-F238E27FC236}">
                <a16:creationId xmlns:a16="http://schemas.microsoft.com/office/drawing/2014/main" id="{454B3993-814E-418F-9777-709F01C6F98D}"/>
              </a:ext>
            </a:extLst>
          </p:cNvPr>
          <p:cNvSpPr txBox="1">
            <a:spLocks/>
          </p:cNvSpPr>
          <p:nvPr/>
        </p:nvSpPr>
        <p:spPr>
          <a:xfrm>
            <a:off x="8139448" y="294292"/>
            <a:ext cx="3893714"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dirty="0"/>
              <a:t>Demand</a:t>
            </a:r>
          </a:p>
        </p:txBody>
      </p:sp>
      <p:sp>
        <p:nvSpPr>
          <p:cNvPr id="5" name="Content Placeholder 5">
            <a:extLst>
              <a:ext uri="{FF2B5EF4-FFF2-40B4-BE49-F238E27FC236}">
                <a16:creationId xmlns:a16="http://schemas.microsoft.com/office/drawing/2014/main" id="{6F78C0F6-1B23-44BE-960F-36105DFFDD56}"/>
              </a:ext>
            </a:extLst>
          </p:cNvPr>
          <p:cNvSpPr txBox="1">
            <a:spLocks/>
          </p:cNvSpPr>
          <p:nvPr/>
        </p:nvSpPr>
        <p:spPr>
          <a:xfrm>
            <a:off x="8139448" y="1267773"/>
            <a:ext cx="3893714" cy="4839563"/>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Can be unpredictable</a:t>
            </a:r>
          </a:p>
          <a:p>
            <a:r>
              <a:rPr lang="en-US" b="0" dirty="0"/>
              <a:t>May change rapidly</a:t>
            </a:r>
          </a:p>
          <a:p>
            <a:r>
              <a:rPr lang="en-US" b="0" dirty="0"/>
              <a:t>May have predictable fluctuations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96376-CA8F-40C7-B65A-59F4C74F4AEA}"/>
              </a:ext>
            </a:extLst>
          </p:cNvPr>
          <p:cNvPicPr>
            <a:picLocks noChangeAspect="1"/>
          </p:cNvPicPr>
          <p:nvPr/>
        </p:nvPicPr>
        <p:blipFill>
          <a:blip r:embed="rId3"/>
          <a:stretch>
            <a:fillRect/>
          </a:stretch>
        </p:blipFill>
        <p:spPr>
          <a:xfrm>
            <a:off x="0" y="1065433"/>
            <a:ext cx="7881901" cy="4727134"/>
          </a:xfrm>
          <a:prstGeom prst="rect">
            <a:avLst/>
          </a:prstGeom>
        </p:spPr>
      </p:pic>
      <p:sp>
        <p:nvSpPr>
          <p:cNvPr id="4" name="Title 4">
            <a:extLst>
              <a:ext uri="{FF2B5EF4-FFF2-40B4-BE49-F238E27FC236}">
                <a16:creationId xmlns:a16="http://schemas.microsoft.com/office/drawing/2014/main" id="{D40E37C1-FCD3-4AF8-AEFD-C171D95880AD}"/>
              </a:ext>
            </a:extLst>
          </p:cNvPr>
          <p:cNvSpPr txBox="1">
            <a:spLocks/>
          </p:cNvSpPr>
          <p:nvPr/>
        </p:nvSpPr>
        <p:spPr>
          <a:xfrm>
            <a:off x="8139448" y="294292"/>
            <a:ext cx="3893714"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dirty="0"/>
              <a:t>On Premise</a:t>
            </a:r>
          </a:p>
        </p:txBody>
      </p:sp>
      <p:sp>
        <p:nvSpPr>
          <p:cNvPr id="5" name="Content Placeholder 5">
            <a:extLst>
              <a:ext uri="{FF2B5EF4-FFF2-40B4-BE49-F238E27FC236}">
                <a16:creationId xmlns:a16="http://schemas.microsoft.com/office/drawing/2014/main" id="{74128136-E45D-474A-B4F6-7F759523A32F}"/>
              </a:ext>
            </a:extLst>
          </p:cNvPr>
          <p:cNvSpPr txBox="1">
            <a:spLocks/>
          </p:cNvSpPr>
          <p:nvPr/>
        </p:nvSpPr>
        <p:spPr>
          <a:xfrm>
            <a:off x="8139448" y="1267773"/>
            <a:ext cx="3893714" cy="4839563"/>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Must over provision capacity for predicted demand</a:t>
            </a:r>
          </a:p>
          <a:p>
            <a:r>
              <a:rPr lang="en-US" b="0" dirty="0"/>
              <a:t>Must provision for peak demand</a:t>
            </a:r>
          </a:p>
        </p:txBody>
      </p:sp>
    </p:spTree>
    <p:extLst>
      <p:ext uri="{BB962C8B-B14F-4D97-AF65-F5344CB8AC3E}">
        <p14:creationId xmlns:p14="http://schemas.microsoft.com/office/powerpoint/2010/main" val="3176466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FFBBE6-F538-44C3-A1F5-2F6FBF8D256E}"/>
              </a:ext>
            </a:extLst>
          </p:cNvPr>
          <p:cNvPicPr>
            <a:picLocks noChangeAspect="1"/>
          </p:cNvPicPr>
          <p:nvPr/>
        </p:nvPicPr>
        <p:blipFill>
          <a:blip r:embed="rId2"/>
          <a:stretch>
            <a:fillRect/>
          </a:stretch>
        </p:blipFill>
        <p:spPr>
          <a:xfrm>
            <a:off x="0" y="1065433"/>
            <a:ext cx="7881901" cy="4727134"/>
          </a:xfrm>
          <a:prstGeom prst="rect">
            <a:avLst/>
          </a:prstGeom>
        </p:spPr>
      </p:pic>
      <p:sp>
        <p:nvSpPr>
          <p:cNvPr id="4" name="Title 4">
            <a:extLst>
              <a:ext uri="{FF2B5EF4-FFF2-40B4-BE49-F238E27FC236}">
                <a16:creationId xmlns:a16="http://schemas.microsoft.com/office/drawing/2014/main" id="{F7CD73DD-6C32-4A8A-9373-BFFEDE658111}"/>
              </a:ext>
            </a:extLst>
          </p:cNvPr>
          <p:cNvSpPr txBox="1">
            <a:spLocks/>
          </p:cNvSpPr>
          <p:nvPr/>
        </p:nvSpPr>
        <p:spPr>
          <a:xfrm>
            <a:off x="8139448" y="294292"/>
            <a:ext cx="3893714"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dirty="0"/>
              <a:t>Cloud</a:t>
            </a:r>
          </a:p>
        </p:txBody>
      </p:sp>
      <p:sp>
        <p:nvSpPr>
          <p:cNvPr id="5" name="Content Placeholder 5">
            <a:extLst>
              <a:ext uri="{FF2B5EF4-FFF2-40B4-BE49-F238E27FC236}">
                <a16:creationId xmlns:a16="http://schemas.microsoft.com/office/drawing/2014/main" id="{D79CB8CD-54B6-48A0-BF86-B992126A40BF}"/>
              </a:ext>
            </a:extLst>
          </p:cNvPr>
          <p:cNvSpPr txBox="1">
            <a:spLocks/>
          </p:cNvSpPr>
          <p:nvPr/>
        </p:nvSpPr>
        <p:spPr>
          <a:xfrm>
            <a:off x="8139448" y="1267773"/>
            <a:ext cx="3893714" cy="4839563"/>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Capacity can expand and collapse based on usage</a:t>
            </a:r>
          </a:p>
          <a:p>
            <a:r>
              <a:rPr lang="en-US" b="0" dirty="0"/>
              <a:t>Can be manual, scheduled, or automatic</a:t>
            </a:r>
          </a:p>
        </p:txBody>
      </p:sp>
    </p:spTree>
    <p:extLst>
      <p:ext uri="{BB962C8B-B14F-4D97-AF65-F5344CB8AC3E}">
        <p14:creationId xmlns:p14="http://schemas.microsoft.com/office/powerpoint/2010/main" val="4169340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29</a:t>
            </a:fld>
            <a:endParaRPr lang="en-US" dirty="0"/>
          </a:p>
        </p:txBody>
      </p:sp>
      <p:sp>
        <p:nvSpPr>
          <p:cNvPr id="5" name="Title 4"/>
          <p:cNvSpPr>
            <a:spLocks noGrp="1"/>
          </p:cNvSpPr>
          <p:nvPr>
            <p:ph type="title"/>
          </p:nvPr>
        </p:nvSpPr>
        <p:spPr/>
        <p:txBody>
          <a:bodyPr/>
          <a:lstStyle/>
          <a:p>
            <a:r>
              <a:rPr lang="en-US" dirty="0"/>
              <a:t>New Risks</a:t>
            </a:r>
          </a:p>
        </p:txBody>
      </p:sp>
      <p:sp>
        <p:nvSpPr>
          <p:cNvPr id="6" name="Content Placeholder 5"/>
          <p:cNvSpPr>
            <a:spLocks noGrp="1"/>
          </p:cNvSpPr>
          <p:nvPr>
            <p:ph sz="half" idx="13"/>
          </p:nvPr>
        </p:nvSpPr>
        <p:spPr/>
        <p:txBody>
          <a:bodyPr>
            <a:normAutofit/>
          </a:bodyPr>
          <a:lstStyle/>
          <a:p>
            <a:r>
              <a:rPr lang="en-US" sz="2800" b="0" dirty="0"/>
              <a:t>No limits to scalability means no limits to your costs</a:t>
            </a:r>
          </a:p>
          <a:p>
            <a:r>
              <a:rPr lang="en-US" sz="2800" b="0" dirty="0"/>
              <a:t>Bad scaling rules can result in overprovisioning </a:t>
            </a:r>
          </a:p>
          <a:p>
            <a:r>
              <a:rPr lang="en-US" sz="2800" b="0" dirty="0"/>
              <a:t>Temptation can exist to “just scale up” instead of optimizing your application</a:t>
            </a:r>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pic>
        <p:nvPicPr>
          <p:cNvPr id="9" name="Picture 8" descr="A sign on a pole&#10;&#10;Description automatically generated">
            <a:extLst>
              <a:ext uri="{FF2B5EF4-FFF2-40B4-BE49-F238E27FC236}">
                <a16:creationId xmlns:a16="http://schemas.microsoft.com/office/drawing/2014/main" id="{25C8B2D9-C8BB-4861-B212-0F710A4C986C}"/>
              </a:ext>
            </a:extLst>
          </p:cNvPr>
          <p:cNvPicPr>
            <a:picLocks noChangeAspect="1"/>
          </p:cNvPicPr>
          <p:nvPr/>
        </p:nvPicPr>
        <p:blipFill rotWithShape="1">
          <a:blip r:embed="rId4"/>
          <a:srcRect t="25730" b="4081"/>
          <a:stretch/>
        </p:blipFill>
        <p:spPr>
          <a:xfrm>
            <a:off x="0" y="0"/>
            <a:ext cx="5504688" cy="6858000"/>
          </a:xfrm>
          <a:prstGeom prst="rect">
            <a:avLst/>
          </a:prstGeom>
        </p:spPr>
      </p:pic>
    </p:spTree>
    <p:extLst>
      <p:ext uri="{BB962C8B-B14F-4D97-AF65-F5344CB8AC3E}">
        <p14:creationId xmlns:p14="http://schemas.microsoft.com/office/powerpoint/2010/main" val="2019817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FB9B40-A388-4387-822B-86B4B0E3AD8B}"/>
              </a:ext>
            </a:extLst>
          </p:cNvPr>
          <p:cNvSpPr>
            <a:spLocks noGrp="1"/>
          </p:cNvSpPr>
          <p:nvPr>
            <p:ph type="sldNum" sz="quarter" idx="12"/>
          </p:nvPr>
        </p:nvSpPr>
        <p:spPr/>
        <p:txBody>
          <a:bodyPr/>
          <a:lstStyle/>
          <a:p>
            <a:fld id="{37A9C3AE-D32A-444C-8592-ABFF7FAA7AD5}" type="slidenum">
              <a:rPr lang="en-US" smtClean="0"/>
              <a:t>3</a:t>
            </a:fld>
            <a:endParaRPr lang="en-US"/>
          </a:p>
        </p:txBody>
      </p:sp>
      <p:sp>
        <p:nvSpPr>
          <p:cNvPr id="5" name="Title 4">
            <a:extLst>
              <a:ext uri="{FF2B5EF4-FFF2-40B4-BE49-F238E27FC236}">
                <a16:creationId xmlns:a16="http://schemas.microsoft.com/office/drawing/2014/main" id="{3B903611-E3C5-4B38-97BD-7D83644C55A5}"/>
              </a:ext>
            </a:extLst>
          </p:cNvPr>
          <p:cNvSpPr>
            <a:spLocks noGrp="1"/>
          </p:cNvSpPr>
          <p:nvPr>
            <p:ph type="title"/>
          </p:nvPr>
        </p:nvSpPr>
        <p:spPr>
          <a:xfrm>
            <a:off x="484093" y="365125"/>
            <a:ext cx="5410200" cy="926347"/>
          </a:xfrm>
        </p:spPr>
        <p:txBody>
          <a:bodyPr/>
          <a:lstStyle/>
          <a:p>
            <a:r>
              <a:rPr lang="en-US" dirty="0"/>
              <a:t>Goals</a:t>
            </a:r>
          </a:p>
        </p:txBody>
      </p:sp>
      <p:sp>
        <p:nvSpPr>
          <p:cNvPr id="9" name="Rectangle 8">
            <a:extLst>
              <a:ext uri="{FF2B5EF4-FFF2-40B4-BE49-F238E27FC236}">
                <a16:creationId xmlns:a16="http://schemas.microsoft.com/office/drawing/2014/main" id="{AA4870A9-067A-493E-8676-CEE7A9920F8D}"/>
              </a:ext>
            </a:extLst>
          </p:cNvPr>
          <p:cNvSpPr/>
          <p:nvPr/>
        </p:nvSpPr>
        <p:spPr>
          <a:xfrm>
            <a:off x="484093" y="1335347"/>
            <a:ext cx="6102561" cy="2451953"/>
          </a:xfrm>
          <a:prstGeom prst="rect">
            <a:avLst/>
          </a:prstGeom>
        </p:spPr>
        <p:txBody>
          <a:bodyPr wrap="square">
            <a:spAutoFit/>
          </a:bodyPr>
          <a:lstStyle/>
          <a:p>
            <a:pPr lvl="0">
              <a:spcBef>
                <a:spcPts val="1000"/>
              </a:spcBef>
            </a:pPr>
            <a:r>
              <a:rPr lang="en-US" sz="2400" dirty="0"/>
              <a:t>How “the cloud” Effects You</a:t>
            </a:r>
          </a:p>
          <a:p>
            <a:pPr lvl="0">
              <a:spcBef>
                <a:spcPts val="1000"/>
              </a:spcBef>
            </a:pPr>
            <a:endParaRPr lang="en-US" sz="2400" dirty="0"/>
          </a:p>
          <a:p>
            <a:pPr lvl="0">
              <a:spcBef>
                <a:spcPts val="1000"/>
              </a:spcBef>
            </a:pPr>
            <a:r>
              <a:rPr lang="en-US" sz="2400" dirty="0"/>
              <a:t>Remove Barriers</a:t>
            </a:r>
          </a:p>
          <a:p>
            <a:pPr lvl="0">
              <a:spcBef>
                <a:spcPts val="1000"/>
              </a:spcBef>
            </a:pPr>
            <a:endParaRPr lang="en-US" sz="2400" dirty="0"/>
          </a:p>
          <a:p>
            <a:pPr lvl="0">
              <a:spcBef>
                <a:spcPts val="1000"/>
              </a:spcBef>
            </a:pPr>
            <a:r>
              <a:rPr lang="en-US" sz="2400" dirty="0"/>
              <a:t>Inspire Your Cloud Journey</a:t>
            </a:r>
          </a:p>
        </p:txBody>
      </p:sp>
      <p:pic>
        <p:nvPicPr>
          <p:cNvPr id="6" name="Content Placeholder 5"/>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6701051" y="-360166"/>
            <a:ext cx="5490949" cy="7600510"/>
          </a:xfrm>
        </p:spPr>
      </p:pic>
    </p:spTree>
    <p:extLst>
      <p:ext uri="{BB962C8B-B14F-4D97-AF65-F5344CB8AC3E}">
        <p14:creationId xmlns:p14="http://schemas.microsoft.com/office/powerpoint/2010/main" val="1267183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56260"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What can you do when</a:t>
            </a:r>
          </a:p>
          <a:p>
            <a:pPr algn="ctr"/>
            <a:r>
              <a:rPr lang="en-US" dirty="0">
                <a:solidFill>
                  <a:schemeClr val="tx2"/>
                </a:solidFill>
              </a:rPr>
              <a:t>your infrastructure is programmable? </a:t>
            </a:r>
          </a:p>
        </p:txBody>
      </p:sp>
    </p:spTree>
    <p:extLst>
      <p:ext uri="{BB962C8B-B14F-4D97-AF65-F5344CB8AC3E}">
        <p14:creationId xmlns:p14="http://schemas.microsoft.com/office/powerpoint/2010/main" val="393191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31</a:t>
            </a:fld>
            <a:endParaRPr lang="en-US" dirty="0"/>
          </a:p>
        </p:txBody>
      </p:sp>
      <p:sp>
        <p:nvSpPr>
          <p:cNvPr id="5" name="Title 4"/>
          <p:cNvSpPr>
            <a:spLocks noGrp="1"/>
          </p:cNvSpPr>
          <p:nvPr>
            <p:ph type="title"/>
          </p:nvPr>
        </p:nvSpPr>
        <p:spPr/>
        <p:txBody>
          <a:bodyPr/>
          <a:lstStyle/>
          <a:p>
            <a:r>
              <a:rPr lang="en-US" dirty="0"/>
              <a:t>New Capabilities</a:t>
            </a:r>
          </a:p>
        </p:txBody>
      </p:sp>
      <p:sp>
        <p:nvSpPr>
          <p:cNvPr id="6" name="Content Placeholder 5"/>
          <p:cNvSpPr>
            <a:spLocks noGrp="1"/>
          </p:cNvSpPr>
          <p:nvPr>
            <p:ph sz="half" idx="13"/>
          </p:nvPr>
        </p:nvSpPr>
        <p:spPr/>
        <p:txBody>
          <a:bodyPr>
            <a:normAutofit/>
          </a:bodyPr>
          <a:lstStyle/>
          <a:p>
            <a:pPr fontAlgn="base"/>
            <a:r>
              <a:rPr lang="en-US" b="0" dirty="0"/>
              <a:t>Rapidly iterate on infrastructure and architecture like you do with code</a:t>
            </a:r>
          </a:p>
          <a:p>
            <a:pPr fontAlgn="base"/>
            <a:r>
              <a:rPr lang="en-US" b="0" dirty="0"/>
              <a:t>Experiment with different architectures</a:t>
            </a:r>
          </a:p>
          <a:p>
            <a:pPr fontAlgn="base"/>
            <a:r>
              <a:rPr lang="en-US" b="0" dirty="0"/>
              <a:t>Unit testing infrastructure</a:t>
            </a:r>
          </a:p>
          <a:p>
            <a:pPr fontAlgn="base"/>
            <a:r>
              <a:rPr lang="en-US" b="0" dirty="0"/>
              <a:t>Truly cross functional teams – less cross team handoffs</a:t>
            </a:r>
          </a:p>
          <a:p>
            <a:pPr fontAlgn="base"/>
            <a:r>
              <a:rPr lang="en-US" b="0" dirty="0"/>
              <a:t>Deploy infrastructure in minutes instead of weeks</a:t>
            </a:r>
            <a:endParaRPr lang="en-US" dirty="0"/>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3179321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56260"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A computer lets you make more mistakes faster</a:t>
            </a:r>
          </a:p>
          <a:p>
            <a:pPr algn="ctr"/>
            <a:r>
              <a:rPr lang="en-US" dirty="0">
                <a:solidFill>
                  <a:schemeClr val="tx2"/>
                </a:solidFill>
              </a:rPr>
              <a:t>than any other invention with the possible exceptions of handguns and tequila.</a:t>
            </a:r>
          </a:p>
          <a:p>
            <a:pPr algn="ctr"/>
            <a:endParaRPr lang="en-US" dirty="0">
              <a:solidFill>
                <a:schemeClr val="tx2"/>
              </a:solidFill>
            </a:endParaRPr>
          </a:p>
          <a:p>
            <a:pPr algn="r"/>
            <a:r>
              <a:rPr lang="en-US" dirty="0">
                <a:solidFill>
                  <a:schemeClr val="tx2"/>
                </a:solidFill>
              </a:rPr>
              <a:t>- Mitch Ratcliffe		</a:t>
            </a:r>
          </a:p>
          <a:p>
            <a:pPr algn="ctr"/>
            <a:endParaRPr lang="en-US" dirty="0">
              <a:solidFill>
                <a:schemeClr val="tx2"/>
              </a:solidFill>
            </a:endParaRPr>
          </a:p>
        </p:txBody>
      </p:sp>
    </p:spTree>
    <p:extLst>
      <p:ext uri="{BB962C8B-B14F-4D97-AF65-F5344CB8AC3E}">
        <p14:creationId xmlns:p14="http://schemas.microsoft.com/office/powerpoint/2010/main" val="1171282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1B9B29-7E0F-4A10-AEF4-9993A8C75726}"/>
              </a:ext>
            </a:extLst>
          </p:cNvPr>
          <p:cNvSpPr>
            <a:spLocks noGrp="1"/>
          </p:cNvSpPr>
          <p:nvPr>
            <p:ph type="sldNum" sz="quarter" idx="12"/>
          </p:nvPr>
        </p:nvSpPr>
        <p:spPr/>
        <p:txBody>
          <a:bodyPr/>
          <a:lstStyle/>
          <a:p>
            <a:fld id="{37A9C3AE-D32A-444C-8592-ABFF7FAA7AD5}" type="slidenum">
              <a:rPr lang="en-US" smtClean="0"/>
              <a:t>33</a:t>
            </a:fld>
            <a:endParaRPr lang="en-US"/>
          </a:p>
        </p:txBody>
      </p:sp>
      <p:pic>
        <p:nvPicPr>
          <p:cNvPr id="5" name="Picture 4" descr="A picture containing outdoor, sky, ground, water&#10;&#10;Description automatically generated">
            <a:extLst>
              <a:ext uri="{FF2B5EF4-FFF2-40B4-BE49-F238E27FC236}">
                <a16:creationId xmlns:a16="http://schemas.microsoft.com/office/drawing/2014/main" id="{D2DA08E0-2965-4D2D-B034-8AD2282ACA88}"/>
              </a:ext>
            </a:extLst>
          </p:cNvPr>
          <p:cNvPicPr>
            <a:picLocks noChangeAspect="1"/>
          </p:cNvPicPr>
          <p:nvPr/>
        </p:nvPicPr>
        <p:blipFill>
          <a:blip r:embed="rId3"/>
          <a:stretch>
            <a:fillRect/>
          </a:stretch>
        </p:blipFill>
        <p:spPr>
          <a:xfrm>
            <a:off x="0" y="14809"/>
            <a:ext cx="12237004" cy="7648128"/>
          </a:xfrm>
          <a:prstGeom prst="rect">
            <a:avLst/>
          </a:prstGeom>
        </p:spPr>
      </p:pic>
      <p:sp>
        <p:nvSpPr>
          <p:cNvPr id="6" name="Rectangle 5">
            <a:extLst>
              <a:ext uri="{FF2B5EF4-FFF2-40B4-BE49-F238E27FC236}">
                <a16:creationId xmlns:a16="http://schemas.microsoft.com/office/drawing/2014/main" id="{816BF347-5E31-4000-86E7-EC7C270338E4}"/>
              </a:ext>
            </a:extLst>
          </p:cNvPr>
          <p:cNvSpPr/>
          <p:nvPr/>
        </p:nvSpPr>
        <p:spPr>
          <a:xfrm>
            <a:off x="504422" y="452788"/>
            <a:ext cx="9206248" cy="523220"/>
          </a:xfrm>
          <a:prstGeom prst="rect">
            <a:avLst/>
          </a:prstGeom>
        </p:spPr>
        <p:txBody>
          <a:bodyPr wrap="square">
            <a:spAutoFit/>
          </a:bodyPr>
          <a:lstStyle/>
          <a:p>
            <a:pPr fontAlgn="base"/>
            <a:r>
              <a:rPr lang="en-US" sz="2800" dirty="0"/>
              <a:t>Don’t worry, there’s good news…</a:t>
            </a:r>
          </a:p>
        </p:txBody>
      </p:sp>
    </p:spTree>
    <p:extLst>
      <p:ext uri="{BB962C8B-B14F-4D97-AF65-F5344CB8AC3E}">
        <p14:creationId xmlns:p14="http://schemas.microsoft.com/office/powerpoint/2010/main" val="2711254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76073"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If we allow teams to programmatically deploy infrastructure mistakes will happen rapidly</a:t>
            </a:r>
          </a:p>
          <a:p>
            <a:pPr algn="ctr"/>
            <a:endParaRPr lang="en-US" dirty="0">
              <a:solidFill>
                <a:schemeClr val="tx2"/>
              </a:solidFill>
            </a:endParaRPr>
          </a:p>
          <a:p>
            <a:pPr algn="ctr"/>
            <a:endParaRPr lang="en-US" dirty="0">
              <a:solidFill>
                <a:schemeClr val="tx2"/>
              </a:solidFill>
            </a:endParaRPr>
          </a:p>
        </p:txBody>
      </p:sp>
    </p:spTree>
    <p:extLst>
      <p:ext uri="{BB962C8B-B14F-4D97-AF65-F5344CB8AC3E}">
        <p14:creationId xmlns:p14="http://schemas.microsoft.com/office/powerpoint/2010/main" val="2479165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76073"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If we allow teams to programmatically deploy infrastructure </a:t>
            </a:r>
            <a:r>
              <a:rPr lang="en-US" strike="sngStrike" dirty="0">
                <a:solidFill>
                  <a:schemeClr val="tx2"/>
                </a:solidFill>
              </a:rPr>
              <a:t>mistakes will happen rapidly</a:t>
            </a:r>
          </a:p>
          <a:p>
            <a:pPr algn="ctr"/>
            <a:r>
              <a:rPr lang="en-US" dirty="0">
                <a:solidFill>
                  <a:schemeClr val="tx2"/>
                </a:solidFill>
              </a:rPr>
              <a:t>we can programmatically prevent mistakes from happening in the first place</a:t>
            </a:r>
          </a:p>
        </p:txBody>
      </p:sp>
    </p:spTree>
    <p:extLst>
      <p:ext uri="{BB962C8B-B14F-4D97-AF65-F5344CB8AC3E}">
        <p14:creationId xmlns:p14="http://schemas.microsoft.com/office/powerpoint/2010/main" val="2397704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 name="Arrow: Right 4">
            <a:extLst>
              <a:ext uri="{FF2B5EF4-FFF2-40B4-BE49-F238E27FC236}">
                <a16:creationId xmlns:a16="http://schemas.microsoft.com/office/drawing/2014/main" id="{386F3B95-D9C8-4557-A751-F2CFAD5B6D8E}"/>
              </a:ext>
            </a:extLst>
          </p:cNvPr>
          <p:cNvSpPr/>
          <p:nvPr/>
        </p:nvSpPr>
        <p:spPr>
          <a:xfrm>
            <a:off x="734799" y="3770334"/>
            <a:ext cx="10313157" cy="369332"/>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Google Shape;540;p92"/>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Shifting Left</a:t>
            </a:r>
            <a:endParaRPr dirty="0"/>
          </a:p>
        </p:txBody>
      </p:sp>
      <p:sp>
        <p:nvSpPr>
          <p:cNvPr id="2" name="Oval 1">
            <a:extLst>
              <a:ext uri="{FF2B5EF4-FFF2-40B4-BE49-F238E27FC236}">
                <a16:creationId xmlns:a16="http://schemas.microsoft.com/office/drawing/2014/main" id="{2FF848ED-E2CC-44E9-8274-059797813B59}"/>
              </a:ext>
            </a:extLst>
          </p:cNvPr>
          <p:cNvSpPr/>
          <p:nvPr/>
        </p:nvSpPr>
        <p:spPr>
          <a:xfrm>
            <a:off x="1027086"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AEF23A63-4DB7-4F04-938C-6048519635C3}"/>
              </a:ext>
            </a:extLst>
          </p:cNvPr>
          <p:cNvSpPr txBox="1"/>
          <p:nvPr/>
        </p:nvSpPr>
        <p:spPr>
          <a:xfrm>
            <a:off x="734799" y="1583916"/>
            <a:ext cx="2172390" cy="369332"/>
          </a:xfrm>
          <a:prstGeom prst="rect">
            <a:avLst/>
          </a:prstGeom>
          <a:noFill/>
        </p:spPr>
        <p:txBody>
          <a:bodyPr wrap="none" rtlCol="0">
            <a:spAutoFit/>
          </a:bodyPr>
          <a:lstStyle/>
          <a:p>
            <a:r>
              <a:rPr lang="en-US" b="1" dirty="0">
                <a:solidFill>
                  <a:srgbClr val="00B050"/>
                </a:solidFill>
              </a:rPr>
              <a:t>Find defects here!</a:t>
            </a:r>
          </a:p>
        </p:txBody>
      </p:sp>
      <p:sp>
        <p:nvSpPr>
          <p:cNvPr id="6" name="Oval 5">
            <a:extLst>
              <a:ext uri="{FF2B5EF4-FFF2-40B4-BE49-F238E27FC236}">
                <a16:creationId xmlns:a16="http://schemas.microsoft.com/office/drawing/2014/main" id="{01DDD0E7-11A2-434F-9D37-FFEF02465299}"/>
              </a:ext>
            </a:extLst>
          </p:cNvPr>
          <p:cNvSpPr/>
          <p:nvPr/>
        </p:nvSpPr>
        <p:spPr>
          <a:xfrm>
            <a:off x="2670107"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22D05F4-D132-4850-8BE4-4D9C0223F182}"/>
              </a:ext>
            </a:extLst>
          </p:cNvPr>
          <p:cNvSpPr txBox="1"/>
          <p:nvPr/>
        </p:nvSpPr>
        <p:spPr>
          <a:xfrm>
            <a:off x="2916431" y="4922729"/>
            <a:ext cx="954107" cy="369332"/>
          </a:xfrm>
          <a:prstGeom prst="rect">
            <a:avLst/>
          </a:prstGeom>
          <a:noFill/>
        </p:spPr>
        <p:txBody>
          <a:bodyPr wrap="none" rtlCol="0">
            <a:spAutoFit/>
          </a:bodyPr>
          <a:lstStyle/>
          <a:p>
            <a:r>
              <a:rPr lang="en-US" dirty="0"/>
              <a:t>System</a:t>
            </a:r>
          </a:p>
        </p:txBody>
      </p:sp>
      <p:sp>
        <p:nvSpPr>
          <p:cNvPr id="8" name="Oval 7">
            <a:extLst>
              <a:ext uri="{FF2B5EF4-FFF2-40B4-BE49-F238E27FC236}">
                <a16:creationId xmlns:a16="http://schemas.microsoft.com/office/drawing/2014/main" id="{EDEEBDB4-BD73-4153-976C-75A67797EB11}"/>
              </a:ext>
            </a:extLst>
          </p:cNvPr>
          <p:cNvSpPr/>
          <p:nvPr/>
        </p:nvSpPr>
        <p:spPr>
          <a:xfrm>
            <a:off x="4313128"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3694329-E2EE-44EC-AD7A-619E16A76FCA}"/>
              </a:ext>
            </a:extLst>
          </p:cNvPr>
          <p:cNvSpPr txBox="1"/>
          <p:nvPr/>
        </p:nvSpPr>
        <p:spPr>
          <a:xfrm>
            <a:off x="4399152" y="4922729"/>
            <a:ext cx="1274708" cy="369332"/>
          </a:xfrm>
          <a:prstGeom prst="rect">
            <a:avLst/>
          </a:prstGeom>
          <a:noFill/>
        </p:spPr>
        <p:txBody>
          <a:bodyPr wrap="none" rtlCol="0">
            <a:spAutoFit/>
          </a:bodyPr>
          <a:lstStyle/>
          <a:p>
            <a:r>
              <a:rPr lang="en-US" dirty="0"/>
              <a:t>Integration</a:t>
            </a:r>
          </a:p>
        </p:txBody>
      </p:sp>
      <p:sp>
        <p:nvSpPr>
          <p:cNvPr id="10" name="Oval 9">
            <a:extLst>
              <a:ext uri="{FF2B5EF4-FFF2-40B4-BE49-F238E27FC236}">
                <a16:creationId xmlns:a16="http://schemas.microsoft.com/office/drawing/2014/main" id="{8318398E-288A-4C2B-A521-D4EEE4E8D37D}"/>
              </a:ext>
            </a:extLst>
          </p:cNvPr>
          <p:cNvSpPr/>
          <p:nvPr/>
        </p:nvSpPr>
        <p:spPr>
          <a:xfrm>
            <a:off x="5956149"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AEAF0F2A-2B1B-44CB-BFC5-E2C979F0DCB5}"/>
              </a:ext>
            </a:extLst>
          </p:cNvPr>
          <p:cNvSpPr txBox="1"/>
          <p:nvPr/>
        </p:nvSpPr>
        <p:spPr>
          <a:xfrm>
            <a:off x="5926757" y="4922729"/>
            <a:ext cx="1505540" cy="369332"/>
          </a:xfrm>
          <a:prstGeom prst="rect">
            <a:avLst/>
          </a:prstGeom>
          <a:noFill/>
        </p:spPr>
        <p:txBody>
          <a:bodyPr wrap="none" rtlCol="0">
            <a:spAutoFit/>
          </a:bodyPr>
          <a:lstStyle/>
          <a:p>
            <a:r>
              <a:rPr lang="en-US" dirty="0"/>
              <a:t>Performance</a:t>
            </a:r>
          </a:p>
        </p:txBody>
      </p:sp>
      <p:sp>
        <p:nvSpPr>
          <p:cNvPr id="12" name="Oval 11">
            <a:extLst>
              <a:ext uri="{FF2B5EF4-FFF2-40B4-BE49-F238E27FC236}">
                <a16:creationId xmlns:a16="http://schemas.microsoft.com/office/drawing/2014/main" id="{2FFA8661-8BDC-46A0-89EA-3DF9319EF746}"/>
              </a:ext>
            </a:extLst>
          </p:cNvPr>
          <p:cNvSpPr/>
          <p:nvPr/>
        </p:nvSpPr>
        <p:spPr>
          <a:xfrm>
            <a:off x="7599170"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9A7298DB-C0C1-4F68-AEEA-FC19DB4778C7}"/>
              </a:ext>
            </a:extLst>
          </p:cNvPr>
          <p:cNvSpPr txBox="1"/>
          <p:nvPr/>
        </p:nvSpPr>
        <p:spPr>
          <a:xfrm>
            <a:off x="8025030" y="4922729"/>
            <a:ext cx="629211" cy="369332"/>
          </a:xfrm>
          <a:prstGeom prst="rect">
            <a:avLst/>
          </a:prstGeom>
          <a:noFill/>
        </p:spPr>
        <p:txBody>
          <a:bodyPr wrap="none" rtlCol="0">
            <a:spAutoFit/>
          </a:bodyPr>
          <a:lstStyle/>
          <a:p>
            <a:r>
              <a:rPr lang="en-US" dirty="0"/>
              <a:t>UAT</a:t>
            </a:r>
          </a:p>
        </p:txBody>
      </p:sp>
      <p:sp>
        <p:nvSpPr>
          <p:cNvPr id="14" name="Oval 13">
            <a:extLst>
              <a:ext uri="{FF2B5EF4-FFF2-40B4-BE49-F238E27FC236}">
                <a16:creationId xmlns:a16="http://schemas.microsoft.com/office/drawing/2014/main" id="{60A0187E-48DA-4AD1-AB89-C7FB0CC820FB}"/>
              </a:ext>
            </a:extLst>
          </p:cNvPr>
          <p:cNvSpPr/>
          <p:nvPr/>
        </p:nvSpPr>
        <p:spPr>
          <a:xfrm>
            <a:off x="9242191" y="3181611"/>
            <a:ext cx="1446756" cy="1446756"/>
          </a:xfrm>
          <a:prstGeom prst="ellipse">
            <a:avLst/>
          </a:prstGeom>
          <a:solidFill>
            <a:srgbClr val="00206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0A636C33-BEE3-4CA9-AF60-627F0BBF1B27}"/>
              </a:ext>
            </a:extLst>
          </p:cNvPr>
          <p:cNvSpPr txBox="1"/>
          <p:nvPr/>
        </p:nvSpPr>
        <p:spPr>
          <a:xfrm>
            <a:off x="9321803" y="4922729"/>
            <a:ext cx="1287532" cy="369332"/>
          </a:xfrm>
          <a:prstGeom prst="rect">
            <a:avLst/>
          </a:prstGeom>
          <a:noFill/>
        </p:spPr>
        <p:txBody>
          <a:bodyPr wrap="none" rtlCol="0">
            <a:spAutoFit/>
          </a:bodyPr>
          <a:lstStyle/>
          <a:p>
            <a:r>
              <a:rPr lang="en-US" dirty="0"/>
              <a:t>Production</a:t>
            </a:r>
          </a:p>
        </p:txBody>
      </p:sp>
      <p:sp>
        <p:nvSpPr>
          <p:cNvPr id="4" name="Arrow: Down 3">
            <a:extLst>
              <a:ext uri="{FF2B5EF4-FFF2-40B4-BE49-F238E27FC236}">
                <a16:creationId xmlns:a16="http://schemas.microsoft.com/office/drawing/2014/main" id="{6E61B24F-78BE-465C-A1F0-BC9B2220B56C}"/>
              </a:ext>
            </a:extLst>
          </p:cNvPr>
          <p:cNvSpPr/>
          <p:nvPr/>
        </p:nvSpPr>
        <p:spPr>
          <a:xfrm>
            <a:off x="1474902" y="2116899"/>
            <a:ext cx="551121" cy="770350"/>
          </a:xfrm>
          <a:prstGeom prst="downArrow">
            <a:avLst/>
          </a:prstGeom>
          <a:solidFill>
            <a:srgbClr val="00B05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1D08A631-E097-47B3-818C-8CB3019AF1FF}"/>
              </a:ext>
            </a:extLst>
          </p:cNvPr>
          <p:cNvSpPr/>
          <p:nvPr/>
        </p:nvSpPr>
        <p:spPr>
          <a:xfrm>
            <a:off x="9690008" y="2116899"/>
            <a:ext cx="551121" cy="770350"/>
          </a:xfrm>
          <a:prstGeom prst="downArrow">
            <a:avLst/>
          </a:prstGeom>
          <a:solidFill>
            <a:srgbClr val="C0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EDC2FA19-02CC-4C8B-B775-7BBFA854FCCE}"/>
              </a:ext>
            </a:extLst>
          </p:cNvPr>
          <p:cNvSpPr txBox="1"/>
          <p:nvPr/>
        </p:nvSpPr>
        <p:spPr>
          <a:xfrm>
            <a:off x="1474902" y="4922729"/>
            <a:ext cx="595035" cy="369332"/>
          </a:xfrm>
          <a:prstGeom prst="rect">
            <a:avLst/>
          </a:prstGeom>
          <a:noFill/>
        </p:spPr>
        <p:txBody>
          <a:bodyPr wrap="none" rtlCol="0">
            <a:spAutoFit/>
          </a:bodyPr>
          <a:lstStyle/>
          <a:p>
            <a:r>
              <a:rPr lang="en-US" dirty="0"/>
              <a:t>Unit</a:t>
            </a:r>
          </a:p>
        </p:txBody>
      </p:sp>
      <p:sp>
        <p:nvSpPr>
          <p:cNvPr id="19" name="TextBox 18">
            <a:extLst>
              <a:ext uri="{FF2B5EF4-FFF2-40B4-BE49-F238E27FC236}">
                <a16:creationId xmlns:a16="http://schemas.microsoft.com/office/drawing/2014/main" id="{A157F8AD-1E59-4D6E-A7DA-873F226435B5}"/>
              </a:ext>
            </a:extLst>
          </p:cNvPr>
          <p:cNvSpPr txBox="1"/>
          <p:nvPr/>
        </p:nvSpPr>
        <p:spPr>
          <a:xfrm>
            <a:off x="9366686" y="1583916"/>
            <a:ext cx="1197764" cy="369332"/>
          </a:xfrm>
          <a:prstGeom prst="rect">
            <a:avLst/>
          </a:prstGeom>
          <a:noFill/>
        </p:spPr>
        <p:txBody>
          <a:bodyPr wrap="none" rtlCol="0">
            <a:spAutoFit/>
          </a:bodyPr>
          <a:lstStyle/>
          <a:p>
            <a:r>
              <a:rPr lang="en-US" b="1" dirty="0">
                <a:solidFill>
                  <a:srgbClr val="C00000"/>
                </a:solidFill>
              </a:rPr>
              <a:t>Not here!</a:t>
            </a:r>
          </a:p>
        </p:txBody>
      </p:sp>
      <p:pic>
        <p:nvPicPr>
          <p:cNvPr id="21" name="Graphic 20">
            <a:extLst>
              <a:ext uri="{FF2B5EF4-FFF2-40B4-BE49-F238E27FC236}">
                <a16:creationId xmlns:a16="http://schemas.microsoft.com/office/drawing/2014/main" id="{6C83969C-813F-45E9-A979-5FED2F1CBA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3202" y="3484584"/>
            <a:ext cx="785012" cy="785012"/>
          </a:xfrm>
          <a:prstGeom prst="rect">
            <a:avLst/>
          </a:prstGeom>
        </p:spPr>
      </p:pic>
      <p:pic>
        <p:nvPicPr>
          <p:cNvPr id="23" name="Graphic 22">
            <a:extLst>
              <a:ext uri="{FF2B5EF4-FFF2-40B4-BE49-F238E27FC236}">
                <a16:creationId xmlns:a16="http://schemas.microsoft.com/office/drawing/2014/main" id="{1668EA84-B747-4DCF-94C1-349BC6B592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73864" y="3484584"/>
            <a:ext cx="824652" cy="824652"/>
          </a:xfrm>
          <a:prstGeom prst="rect">
            <a:avLst/>
          </a:prstGeom>
        </p:spPr>
      </p:pic>
      <p:pic>
        <p:nvPicPr>
          <p:cNvPr id="25" name="Graphic 24">
            <a:extLst>
              <a:ext uri="{FF2B5EF4-FFF2-40B4-BE49-F238E27FC236}">
                <a16:creationId xmlns:a16="http://schemas.microsoft.com/office/drawing/2014/main" id="{CE79F70C-F1E3-48C0-A59E-1C5E391A5A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38152" y="3484584"/>
            <a:ext cx="824652" cy="824652"/>
          </a:xfrm>
          <a:prstGeom prst="rect">
            <a:avLst/>
          </a:prstGeom>
        </p:spPr>
      </p:pic>
      <p:pic>
        <p:nvPicPr>
          <p:cNvPr id="30" name="Graphic 29">
            <a:extLst>
              <a:ext uri="{FF2B5EF4-FFF2-40B4-BE49-F238E27FC236}">
                <a16:creationId xmlns:a16="http://schemas.microsoft.com/office/drawing/2014/main" id="{A4084953-E4E5-4670-B9FF-5ACAFE79CB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25126" y="3440978"/>
            <a:ext cx="928610" cy="928610"/>
          </a:xfrm>
          <a:prstGeom prst="rect">
            <a:avLst/>
          </a:prstGeom>
        </p:spPr>
      </p:pic>
      <p:pic>
        <p:nvPicPr>
          <p:cNvPr id="32" name="Graphic 31">
            <a:extLst>
              <a:ext uri="{FF2B5EF4-FFF2-40B4-BE49-F238E27FC236}">
                <a16:creationId xmlns:a16="http://schemas.microsoft.com/office/drawing/2014/main" id="{2385C5F6-5524-41FE-ACA7-FEA5DC1BFC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302" y="3436745"/>
            <a:ext cx="832851" cy="832851"/>
          </a:xfrm>
          <a:prstGeom prst="rect">
            <a:avLst/>
          </a:prstGeom>
        </p:spPr>
      </p:pic>
      <p:pic>
        <p:nvPicPr>
          <p:cNvPr id="36" name="Graphic 35">
            <a:extLst>
              <a:ext uri="{FF2B5EF4-FFF2-40B4-BE49-F238E27FC236}">
                <a16:creationId xmlns:a16="http://schemas.microsoft.com/office/drawing/2014/main" id="{4FCB3AD9-CCAA-4F2C-A15E-B4EF5251BC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58866" y="3436745"/>
            <a:ext cx="869429" cy="869429"/>
          </a:xfrm>
          <a:prstGeom prst="rect">
            <a:avLst/>
          </a:prstGeom>
        </p:spPr>
      </p:pic>
    </p:spTree>
    <p:extLst>
      <p:ext uri="{BB962C8B-B14F-4D97-AF65-F5344CB8AC3E}">
        <p14:creationId xmlns:p14="http://schemas.microsoft.com/office/powerpoint/2010/main" val="3967851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56260"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What could you do with constantly evolving services?</a:t>
            </a:r>
          </a:p>
        </p:txBody>
      </p:sp>
    </p:spTree>
    <p:extLst>
      <p:ext uri="{BB962C8B-B14F-4D97-AF65-F5344CB8AC3E}">
        <p14:creationId xmlns:p14="http://schemas.microsoft.com/office/powerpoint/2010/main" val="1631423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9F9DB2-361E-4A19-B470-63BD183DF5D5}"/>
              </a:ext>
            </a:extLst>
          </p:cNvPr>
          <p:cNvPicPr>
            <a:picLocks noChangeAspect="1"/>
          </p:cNvPicPr>
          <p:nvPr/>
        </p:nvPicPr>
        <p:blipFill>
          <a:blip r:embed="rId3"/>
          <a:stretch>
            <a:fillRect/>
          </a:stretch>
        </p:blipFill>
        <p:spPr>
          <a:xfrm>
            <a:off x="0" y="775642"/>
            <a:ext cx="12192000" cy="5743787"/>
          </a:xfrm>
          <a:prstGeom prst="rect">
            <a:avLst/>
          </a:prstGeom>
        </p:spPr>
      </p:pic>
      <p:sp>
        <p:nvSpPr>
          <p:cNvPr id="5" name="Title 1">
            <a:extLst>
              <a:ext uri="{FF2B5EF4-FFF2-40B4-BE49-F238E27FC236}">
                <a16:creationId xmlns:a16="http://schemas.microsoft.com/office/drawing/2014/main" id="{BEDCC8FB-A39A-46CC-B591-D0CCE9A8004E}"/>
              </a:ext>
            </a:extLst>
          </p:cNvPr>
          <p:cNvSpPr txBox="1">
            <a:spLocks/>
          </p:cNvSpPr>
          <p:nvPr/>
        </p:nvSpPr>
        <p:spPr>
          <a:xfrm>
            <a:off x="1472242" y="108673"/>
            <a:ext cx="8379124" cy="907902"/>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Constantly evolving service offerings</a:t>
            </a:r>
          </a:p>
        </p:txBody>
      </p:sp>
    </p:spTree>
    <p:extLst>
      <p:ext uri="{BB962C8B-B14F-4D97-AF65-F5344CB8AC3E}">
        <p14:creationId xmlns:p14="http://schemas.microsoft.com/office/powerpoint/2010/main" val="3032942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39</a:t>
            </a:fld>
            <a:endParaRPr lang="en-US" dirty="0"/>
          </a:p>
        </p:txBody>
      </p:sp>
      <p:sp>
        <p:nvSpPr>
          <p:cNvPr id="5" name="Title 4"/>
          <p:cNvSpPr>
            <a:spLocks noGrp="1"/>
          </p:cNvSpPr>
          <p:nvPr>
            <p:ph type="title"/>
          </p:nvPr>
        </p:nvSpPr>
        <p:spPr/>
        <p:txBody>
          <a:bodyPr/>
          <a:lstStyle/>
          <a:p>
            <a:r>
              <a:rPr lang="en-US" dirty="0"/>
              <a:t>New Capabilities</a:t>
            </a:r>
          </a:p>
        </p:txBody>
      </p:sp>
      <p:sp>
        <p:nvSpPr>
          <p:cNvPr id="6" name="Content Placeholder 5"/>
          <p:cNvSpPr>
            <a:spLocks noGrp="1"/>
          </p:cNvSpPr>
          <p:nvPr>
            <p:ph sz="half" idx="13"/>
          </p:nvPr>
        </p:nvSpPr>
        <p:spPr/>
        <p:txBody>
          <a:bodyPr>
            <a:normAutofit/>
          </a:bodyPr>
          <a:lstStyle/>
          <a:p>
            <a:r>
              <a:rPr lang="en-US" sz="2800" b="0" dirty="0"/>
              <a:t>Experiment with cutting edge technology at no cost</a:t>
            </a:r>
          </a:p>
          <a:p>
            <a:r>
              <a:rPr lang="en-US" sz="2800" b="0" dirty="0"/>
              <a:t>Azure is like an enabler team working for free</a:t>
            </a:r>
          </a:p>
          <a:p>
            <a:r>
              <a:rPr lang="en-US" sz="2800" b="0" dirty="0"/>
              <a:t>Use your innovation sprint!</a:t>
            </a:r>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201205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7A9C3AE-D32A-444C-8592-ABFF7FAA7AD5}" type="slidenum">
              <a:rPr lang="en-US" smtClean="0"/>
              <a:t>4</a:t>
            </a:fld>
            <a:endParaRPr lang="en-US"/>
          </a:p>
        </p:txBody>
      </p:sp>
      <p:sp>
        <p:nvSpPr>
          <p:cNvPr id="7" name="Title 6"/>
          <p:cNvSpPr>
            <a:spLocks noGrp="1"/>
          </p:cNvSpPr>
          <p:nvPr>
            <p:ph type="title"/>
          </p:nvPr>
        </p:nvSpPr>
        <p:spPr/>
        <p:txBody>
          <a:bodyPr/>
          <a:lstStyle/>
          <a:p>
            <a:r>
              <a:rPr lang="en-US" dirty="0"/>
              <a:t>Expectations</a:t>
            </a:r>
          </a:p>
        </p:txBody>
      </p:sp>
      <p:sp>
        <p:nvSpPr>
          <p:cNvPr id="10" name="Content Placeholder 9"/>
          <p:cNvSpPr>
            <a:spLocks noGrp="1"/>
          </p:cNvSpPr>
          <p:nvPr>
            <p:ph sz="half" idx="13"/>
          </p:nvPr>
        </p:nvSpPr>
        <p:spPr/>
        <p:txBody>
          <a:bodyPr/>
          <a:lstStyle/>
          <a:p>
            <a:pPr marL="0" indent="0">
              <a:buNone/>
            </a:pPr>
            <a:r>
              <a:rPr lang="en-US" b="0" dirty="0"/>
              <a:t>Ask Questions</a:t>
            </a:r>
          </a:p>
          <a:p>
            <a:pPr marL="0" indent="0">
              <a:buNone/>
            </a:pPr>
            <a:endParaRPr lang="en-US" b="0" dirty="0"/>
          </a:p>
          <a:p>
            <a:pPr marL="0" indent="0">
              <a:buNone/>
            </a:pPr>
            <a:r>
              <a:rPr lang="en-US" b="0" dirty="0"/>
              <a:t>Discussion</a:t>
            </a:r>
          </a:p>
          <a:p>
            <a:pPr marL="0" indent="0">
              <a:buNone/>
            </a:pPr>
            <a:endParaRPr lang="en-US" b="0" dirty="0"/>
          </a:p>
          <a:p>
            <a:pPr marL="0" indent="0">
              <a:buNone/>
            </a:pPr>
            <a:r>
              <a:rPr lang="en-US" b="0" dirty="0"/>
              <a:t>Parking Lot</a:t>
            </a:r>
          </a:p>
        </p:txBody>
      </p:sp>
      <p:pic>
        <p:nvPicPr>
          <p:cNvPr id="3" name="Content Placeholder 2"/>
          <p:cNvPicPr>
            <a:picLocks noGrp="1" noChangeAspect="1"/>
          </p:cNvPicPr>
          <p:nvPr>
            <p:ph idx="1"/>
          </p:nvPr>
        </p:nvPicPr>
        <p:blipFill>
          <a:blip r:embed="rId3"/>
          <a:stretch>
            <a:fillRect/>
          </a:stretch>
        </p:blipFill>
        <p:spPr>
          <a:xfrm>
            <a:off x="6415585" y="0"/>
            <a:ext cx="6295901" cy="6858000"/>
          </a:xfrm>
          <a:prstGeom prst="rect">
            <a:avLst/>
          </a:prstGeom>
        </p:spPr>
      </p:pic>
    </p:spTree>
    <p:extLst>
      <p:ext uri="{BB962C8B-B14F-4D97-AF65-F5344CB8AC3E}">
        <p14:creationId xmlns:p14="http://schemas.microsoft.com/office/powerpoint/2010/main" val="2156161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40</a:t>
            </a:fld>
            <a:endParaRPr lang="en-US" dirty="0"/>
          </a:p>
        </p:txBody>
      </p:sp>
      <p:sp>
        <p:nvSpPr>
          <p:cNvPr id="5" name="Title 4"/>
          <p:cNvSpPr>
            <a:spLocks noGrp="1"/>
          </p:cNvSpPr>
          <p:nvPr>
            <p:ph type="title"/>
          </p:nvPr>
        </p:nvSpPr>
        <p:spPr/>
        <p:txBody>
          <a:bodyPr/>
          <a:lstStyle/>
          <a:p>
            <a:r>
              <a:rPr lang="en-US" dirty="0"/>
              <a:t>The New Reality</a:t>
            </a:r>
          </a:p>
        </p:txBody>
      </p:sp>
      <p:sp>
        <p:nvSpPr>
          <p:cNvPr id="6" name="Content Placeholder 5"/>
          <p:cNvSpPr>
            <a:spLocks noGrp="1"/>
          </p:cNvSpPr>
          <p:nvPr>
            <p:ph sz="half" idx="13"/>
          </p:nvPr>
        </p:nvSpPr>
        <p:spPr/>
        <p:txBody>
          <a:bodyPr>
            <a:normAutofit/>
          </a:bodyPr>
          <a:lstStyle/>
          <a:p>
            <a:r>
              <a:rPr lang="en-US" sz="2800" b="0" dirty="0"/>
              <a:t>Rapid change means constant need update, monitor, and train</a:t>
            </a:r>
          </a:p>
          <a:p>
            <a:r>
              <a:rPr lang="en-US" sz="2800" b="0" dirty="0"/>
              <a:t>Infrastructure rot is a real thing</a:t>
            </a:r>
            <a:endParaRPr lang="en-US" sz="3600" b="0" dirty="0"/>
          </a:p>
        </p:txBody>
      </p:sp>
      <p:pic>
        <p:nvPicPr>
          <p:cNvPr id="7" name="Picture 6" descr="A sign on a pole&#10;&#10;Description automatically generated">
            <a:extLst>
              <a:ext uri="{FF2B5EF4-FFF2-40B4-BE49-F238E27FC236}">
                <a16:creationId xmlns:a16="http://schemas.microsoft.com/office/drawing/2014/main" id="{0C178A81-B6A4-4DA8-BBA7-5297550E2C4B}"/>
              </a:ext>
            </a:extLst>
          </p:cNvPr>
          <p:cNvPicPr>
            <a:picLocks noChangeAspect="1"/>
          </p:cNvPicPr>
          <p:nvPr/>
        </p:nvPicPr>
        <p:blipFill rotWithShape="1">
          <a:blip r:embed="rId3"/>
          <a:srcRect t="25730" b="4081"/>
          <a:stretch/>
        </p:blipFill>
        <p:spPr>
          <a:xfrm>
            <a:off x="0" y="0"/>
            <a:ext cx="5504688" cy="6858000"/>
          </a:xfrm>
          <a:prstGeom prst="rect">
            <a:avLst/>
          </a:prstGeom>
        </p:spPr>
      </p:pic>
    </p:spTree>
    <p:extLst>
      <p:ext uri="{BB962C8B-B14F-4D97-AF65-F5344CB8AC3E}">
        <p14:creationId xmlns:p14="http://schemas.microsoft.com/office/powerpoint/2010/main" val="746076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56" name="Title 1">
            <a:extLst>
              <a:ext uri="{FF2B5EF4-FFF2-40B4-BE49-F238E27FC236}">
                <a16:creationId xmlns:a16="http://schemas.microsoft.com/office/drawing/2014/main" id="{F82CA4F7-8CB2-46AB-B517-DA7B2157190D}"/>
              </a:ext>
            </a:extLst>
          </p:cNvPr>
          <p:cNvSpPr txBox="1">
            <a:spLocks/>
          </p:cNvSpPr>
          <p:nvPr/>
        </p:nvSpPr>
        <p:spPr>
          <a:xfrm>
            <a:off x="556260" y="758530"/>
            <a:ext cx="11003279" cy="5496220"/>
          </a:xfrm>
          <a:prstGeom prst="rect">
            <a:avLst/>
          </a:prstGeom>
          <a:solidFill>
            <a:schemeClr val="accent4"/>
          </a:solidFill>
        </p:spPr>
        <p:txBody>
          <a:bodyPr anchor="ct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What could you do with your own geo-redundant datacenter?</a:t>
            </a:r>
          </a:p>
        </p:txBody>
      </p:sp>
    </p:spTree>
    <p:extLst>
      <p:ext uri="{BB962C8B-B14F-4D97-AF65-F5344CB8AC3E}">
        <p14:creationId xmlns:p14="http://schemas.microsoft.com/office/powerpoint/2010/main" val="1768847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EDCC8FB-A39A-46CC-B591-D0CCE9A8004E}"/>
              </a:ext>
            </a:extLst>
          </p:cNvPr>
          <p:cNvSpPr txBox="1">
            <a:spLocks/>
          </p:cNvSpPr>
          <p:nvPr/>
        </p:nvSpPr>
        <p:spPr>
          <a:xfrm>
            <a:off x="1472242" y="108673"/>
            <a:ext cx="8379124" cy="907902"/>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solidFill>
                  <a:schemeClr val="tx2"/>
                </a:solidFill>
              </a:rPr>
              <a:t>Extreme redundancy</a:t>
            </a:r>
          </a:p>
        </p:txBody>
      </p:sp>
      <p:pic>
        <p:nvPicPr>
          <p:cNvPr id="2" name="Picture 1">
            <a:extLst>
              <a:ext uri="{FF2B5EF4-FFF2-40B4-BE49-F238E27FC236}">
                <a16:creationId xmlns:a16="http://schemas.microsoft.com/office/drawing/2014/main" id="{254AE680-4195-49E5-98B5-0B9BC4389632}"/>
              </a:ext>
            </a:extLst>
          </p:cNvPr>
          <p:cNvPicPr>
            <a:picLocks noChangeAspect="1"/>
          </p:cNvPicPr>
          <p:nvPr/>
        </p:nvPicPr>
        <p:blipFill rotWithShape="1">
          <a:blip r:embed="rId3"/>
          <a:srcRect l="3240"/>
          <a:stretch/>
        </p:blipFill>
        <p:spPr>
          <a:xfrm>
            <a:off x="0" y="730370"/>
            <a:ext cx="12192000" cy="6127630"/>
          </a:xfrm>
          <a:prstGeom prst="rect">
            <a:avLst/>
          </a:prstGeom>
        </p:spPr>
      </p:pic>
    </p:spTree>
    <p:extLst>
      <p:ext uri="{BB962C8B-B14F-4D97-AF65-F5344CB8AC3E}">
        <p14:creationId xmlns:p14="http://schemas.microsoft.com/office/powerpoint/2010/main" val="3186895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43</a:t>
            </a:fld>
            <a:endParaRPr lang="en-US" dirty="0"/>
          </a:p>
        </p:txBody>
      </p:sp>
      <p:sp>
        <p:nvSpPr>
          <p:cNvPr id="5" name="Title 4"/>
          <p:cNvSpPr>
            <a:spLocks noGrp="1"/>
          </p:cNvSpPr>
          <p:nvPr>
            <p:ph type="title"/>
          </p:nvPr>
        </p:nvSpPr>
        <p:spPr/>
        <p:txBody>
          <a:bodyPr/>
          <a:lstStyle/>
          <a:p>
            <a:r>
              <a:rPr lang="en-US" dirty="0"/>
              <a:t>New Capabilities</a:t>
            </a:r>
          </a:p>
        </p:txBody>
      </p:sp>
      <p:sp>
        <p:nvSpPr>
          <p:cNvPr id="6" name="Content Placeholder 5"/>
          <p:cNvSpPr>
            <a:spLocks noGrp="1"/>
          </p:cNvSpPr>
          <p:nvPr>
            <p:ph sz="half" idx="13"/>
          </p:nvPr>
        </p:nvSpPr>
        <p:spPr/>
        <p:txBody>
          <a:bodyPr>
            <a:normAutofit/>
          </a:bodyPr>
          <a:lstStyle/>
          <a:p>
            <a:r>
              <a:rPr lang="en-US" sz="2800" b="0" dirty="0"/>
              <a:t>Globally redundant architectures that withstand major internet outages</a:t>
            </a:r>
          </a:p>
          <a:p>
            <a:r>
              <a:rPr lang="en-US" sz="2800" b="0" dirty="0"/>
              <a:t>Communication across the globe that stays within a private network</a:t>
            </a:r>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3478061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37A9C3AE-D32A-444C-8592-ABFF7FAA7AD5}" type="slidenum">
              <a:rPr lang="en-US" smtClean="0"/>
              <a:pPr/>
              <a:t>44</a:t>
            </a:fld>
            <a:endParaRPr lang="en-US" dirty="0"/>
          </a:p>
        </p:txBody>
      </p:sp>
      <p:sp>
        <p:nvSpPr>
          <p:cNvPr id="5" name="Title 4"/>
          <p:cNvSpPr>
            <a:spLocks noGrp="1"/>
          </p:cNvSpPr>
          <p:nvPr>
            <p:ph type="title"/>
          </p:nvPr>
        </p:nvSpPr>
        <p:spPr/>
        <p:txBody>
          <a:bodyPr/>
          <a:lstStyle/>
          <a:p>
            <a:r>
              <a:rPr lang="en-US" dirty="0"/>
              <a:t>The New Reality</a:t>
            </a:r>
          </a:p>
        </p:txBody>
      </p:sp>
      <p:sp>
        <p:nvSpPr>
          <p:cNvPr id="6" name="Content Placeholder 5"/>
          <p:cNvSpPr>
            <a:spLocks noGrp="1"/>
          </p:cNvSpPr>
          <p:nvPr>
            <p:ph sz="half" idx="13"/>
          </p:nvPr>
        </p:nvSpPr>
        <p:spPr/>
        <p:txBody>
          <a:bodyPr>
            <a:normAutofit/>
          </a:bodyPr>
          <a:lstStyle/>
          <a:p>
            <a:r>
              <a:rPr lang="en-US" sz="2800" b="0" dirty="0"/>
              <a:t>Resilient architectures are now a requirement</a:t>
            </a:r>
          </a:p>
          <a:p>
            <a:r>
              <a:rPr lang="en-US" sz="2800" b="0" dirty="0"/>
              <a:t>The cloud is built on commodity hardware, it is expected to fail</a:t>
            </a:r>
          </a:p>
          <a:p>
            <a:r>
              <a:rPr lang="en-US" sz="2800" b="0" dirty="0"/>
              <a:t>Local, small, outages may be more frequent</a:t>
            </a:r>
          </a:p>
          <a:p>
            <a:endParaRPr lang="en-US" sz="3600" b="0" dirty="0"/>
          </a:p>
        </p:txBody>
      </p:sp>
      <p:pic>
        <p:nvPicPr>
          <p:cNvPr id="7" name="Picture 6"/>
          <p:cNvPicPr>
            <a:picLocks noChangeAspect="1"/>
          </p:cNvPicPr>
          <p:nvPr/>
        </p:nvPicPr>
        <p:blipFill rotWithShape="1">
          <a:blip r:embed="rId3"/>
          <a:srcRect l="23400" r="23400"/>
          <a:stretch/>
        </p:blipFill>
        <p:spPr>
          <a:xfrm>
            <a:off x="-7088" y="-21264"/>
            <a:ext cx="5504688" cy="6880860"/>
          </a:xfrm>
          <a:prstGeom prst="rect">
            <a:avLst/>
          </a:prstGeom>
        </p:spPr>
      </p:pic>
      <p:pic>
        <p:nvPicPr>
          <p:cNvPr id="8" name="Picture 7" descr="A sign on a pole&#10;&#10;Description automatically generated">
            <a:extLst>
              <a:ext uri="{FF2B5EF4-FFF2-40B4-BE49-F238E27FC236}">
                <a16:creationId xmlns:a16="http://schemas.microsoft.com/office/drawing/2014/main" id="{5A31F265-E6BA-44F5-84F4-4099B7A12968}"/>
              </a:ext>
            </a:extLst>
          </p:cNvPr>
          <p:cNvPicPr>
            <a:picLocks noChangeAspect="1"/>
          </p:cNvPicPr>
          <p:nvPr/>
        </p:nvPicPr>
        <p:blipFill rotWithShape="1">
          <a:blip r:embed="rId4"/>
          <a:srcRect t="25730" b="4081"/>
          <a:stretch/>
        </p:blipFill>
        <p:spPr>
          <a:xfrm>
            <a:off x="0" y="0"/>
            <a:ext cx="5504688" cy="6858000"/>
          </a:xfrm>
          <a:prstGeom prst="rect">
            <a:avLst/>
          </a:prstGeom>
        </p:spPr>
      </p:pic>
    </p:spTree>
    <p:extLst>
      <p:ext uri="{BB962C8B-B14F-4D97-AF65-F5344CB8AC3E}">
        <p14:creationId xmlns:p14="http://schemas.microsoft.com/office/powerpoint/2010/main" val="1227968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F5D82E-3C47-4E79-A0A9-6BD6C38B50CD}"/>
              </a:ext>
            </a:extLst>
          </p:cNvPr>
          <p:cNvSpPr>
            <a:spLocks noGrp="1"/>
          </p:cNvSpPr>
          <p:nvPr>
            <p:ph type="sldNum" sz="quarter" idx="12"/>
          </p:nvPr>
        </p:nvSpPr>
        <p:spPr/>
        <p:txBody>
          <a:bodyPr/>
          <a:lstStyle/>
          <a:p>
            <a:fld id="{37A9C3AE-D32A-444C-8592-ABFF7FAA7AD5}" type="slidenum">
              <a:rPr lang="en-US" smtClean="0"/>
              <a:t>45</a:t>
            </a:fld>
            <a:endParaRPr lang="en-US"/>
          </a:p>
        </p:txBody>
      </p:sp>
      <p:pic>
        <p:nvPicPr>
          <p:cNvPr id="5" name="Picture 4" descr="A close up of a black cow standing next to a wire fence&#10;&#10;Description automatically generated">
            <a:extLst>
              <a:ext uri="{FF2B5EF4-FFF2-40B4-BE49-F238E27FC236}">
                <a16:creationId xmlns:a16="http://schemas.microsoft.com/office/drawing/2014/main" id="{99014317-0ADD-4D73-84A6-C1B380990E14}"/>
              </a:ext>
            </a:extLst>
          </p:cNvPr>
          <p:cNvPicPr>
            <a:picLocks noChangeAspect="1"/>
          </p:cNvPicPr>
          <p:nvPr/>
        </p:nvPicPr>
        <p:blipFill rotWithShape="1">
          <a:blip r:embed="rId3"/>
          <a:srcRect b="15625"/>
          <a:stretch/>
        </p:blipFill>
        <p:spPr>
          <a:xfrm>
            <a:off x="0" y="1"/>
            <a:ext cx="12192000" cy="6858000"/>
          </a:xfrm>
          <a:prstGeom prst="rect">
            <a:avLst/>
          </a:prstGeom>
        </p:spPr>
      </p:pic>
    </p:spTree>
    <p:extLst>
      <p:ext uri="{BB962C8B-B14F-4D97-AF65-F5344CB8AC3E}">
        <p14:creationId xmlns:p14="http://schemas.microsoft.com/office/powerpoint/2010/main" val="3296073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D821DA-A516-408D-A1B9-9402D6F70B91}"/>
              </a:ext>
            </a:extLst>
          </p:cNvPr>
          <p:cNvSpPr>
            <a:spLocks noGrp="1"/>
          </p:cNvSpPr>
          <p:nvPr>
            <p:ph type="sldNum" sz="quarter" idx="12"/>
          </p:nvPr>
        </p:nvSpPr>
        <p:spPr/>
        <p:txBody>
          <a:bodyPr/>
          <a:lstStyle/>
          <a:p>
            <a:fld id="{37A9C3AE-D32A-444C-8592-ABFF7FAA7AD5}" type="slidenum">
              <a:rPr lang="en-US" smtClean="0"/>
              <a:t>46</a:t>
            </a:fld>
            <a:endParaRPr lang="en-US"/>
          </a:p>
        </p:txBody>
      </p:sp>
      <p:sp>
        <p:nvSpPr>
          <p:cNvPr id="4" name="Rectangle 3">
            <a:extLst>
              <a:ext uri="{FF2B5EF4-FFF2-40B4-BE49-F238E27FC236}">
                <a16:creationId xmlns:a16="http://schemas.microsoft.com/office/drawing/2014/main" id="{1ED2645B-4024-4088-B2C5-09BA3CB32231}"/>
              </a:ext>
            </a:extLst>
          </p:cNvPr>
          <p:cNvSpPr/>
          <p:nvPr/>
        </p:nvSpPr>
        <p:spPr>
          <a:xfrm>
            <a:off x="-1" y="150495"/>
            <a:ext cx="12192000" cy="63322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a:defRPr/>
            </a:pPr>
            <a:endParaRPr lang="en-US" sz="2160" kern="0">
              <a:solidFill>
                <a:sysClr val="windowText" lastClr="000000"/>
              </a:solidFill>
              <a:latin typeface="Arial"/>
            </a:endParaRPr>
          </a:p>
        </p:txBody>
      </p:sp>
      <p:pic>
        <p:nvPicPr>
          <p:cNvPr id="5" name="Picture 4" descr="A person sitting in front of a computer&#10;&#10;Description generated with very high confidence">
            <a:extLst>
              <a:ext uri="{FF2B5EF4-FFF2-40B4-BE49-F238E27FC236}">
                <a16:creationId xmlns:a16="http://schemas.microsoft.com/office/drawing/2014/main" id="{A452AB82-66CC-4243-8AC2-92EE9FF481F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25425" b="20367"/>
          <a:stretch/>
        </p:blipFill>
        <p:spPr>
          <a:xfrm flipH="1">
            <a:off x="-287979" y="0"/>
            <a:ext cx="13123104" cy="6857999"/>
          </a:xfrm>
          <a:prstGeom prst="rect">
            <a:avLst/>
          </a:prstGeom>
        </p:spPr>
      </p:pic>
      <p:sp>
        <p:nvSpPr>
          <p:cNvPr id="6" name="Freeform 26">
            <a:extLst>
              <a:ext uri="{FF2B5EF4-FFF2-40B4-BE49-F238E27FC236}">
                <a16:creationId xmlns:a16="http://schemas.microsoft.com/office/drawing/2014/main" id="{03D9BA36-BA95-4366-ADF7-FA6A55860AE6}"/>
              </a:ext>
            </a:extLst>
          </p:cNvPr>
          <p:cNvSpPr>
            <a:spLocks/>
          </p:cNvSpPr>
          <p:nvPr/>
        </p:nvSpPr>
        <p:spPr bwMode="auto">
          <a:xfrm>
            <a:off x="6851695" y="2433447"/>
            <a:ext cx="2438819" cy="1583056"/>
          </a:xfrm>
          <a:custGeom>
            <a:avLst/>
            <a:gdLst>
              <a:gd name="T0" fmla="*/ 208 w 248"/>
              <a:gd name="T1" fmla="*/ 68 h 160"/>
              <a:gd name="T2" fmla="*/ 172 w 248"/>
              <a:gd name="T3" fmla="*/ 32 h 160"/>
              <a:gd name="T4" fmla="*/ 168 w 248"/>
              <a:gd name="T5" fmla="*/ 32 h 160"/>
              <a:gd name="T6" fmla="*/ 112 w 248"/>
              <a:gd name="T7" fmla="*/ 0 h 160"/>
              <a:gd name="T8" fmla="*/ 48 w 248"/>
              <a:gd name="T9" fmla="*/ 64 h 160"/>
              <a:gd name="T10" fmla="*/ 0 w 248"/>
              <a:gd name="T11" fmla="*/ 112 h 160"/>
              <a:gd name="T12" fmla="*/ 48 w 248"/>
              <a:gd name="T13" fmla="*/ 160 h 160"/>
              <a:gd name="T14" fmla="*/ 200 w 248"/>
              <a:gd name="T15" fmla="*/ 160 h 160"/>
              <a:gd name="T16" fmla="*/ 248 w 248"/>
              <a:gd name="T17" fmla="*/ 112 h 160"/>
              <a:gd name="T18" fmla="*/ 208 w 248"/>
              <a:gd name="T19" fmla="*/ 6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60">
                <a:moveTo>
                  <a:pt x="208" y="68"/>
                </a:moveTo>
                <a:cubicBezTo>
                  <a:pt x="208" y="48"/>
                  <a:pt x="196" y="32"/>
                  <a:pt x="172" y="32"/>
                </a:cubicBezTo>
                <a:cubicBezTo>
                  <a:pt x="168" y="32"/>
                  <a:pt x="168" y="32"/>
                  <a:pt x="168" y="32"/>
                </a:cubicBezTo>
                <a:cubicBezTo>
                  <a:pt x="157" y="12"/>
                  <a:pt x="136" y="0"/>
                  <a:pt x="112" y="0"/>
                </a:cubicBezTo>
                <a:cubicBezTo>
                  <a:pt x="77" y="0"/>
                  <a:pt x="48" y="28"/>
                  <a:pt x="48" y="64"/>
                </a:cubicBezTo>
                <a:cubicBezTo>
                  <a:pt x="22" y="64"/>
                  <a:pt x="0" y="85"/>
                  <a:pt x="0" y="112"/>
                </a:cubicBezTo>
                <a:cubicBezTo>
                  <a:pt x="0" y="138"/>
                  <a:pt x="22" y="160"/>
                  <a:pt x="48" y="160"/>
                </a:cubicBezTo>
                <a:cubicBezTo>
                  <a:pt x="200" y="160"/>
                  <a:pt x="200" y="160"/>
                  <a:pt x="200" y="160"/>
                </a:cubicBezTo>
                <a:cubicBezTo>
                  <a:pt x="227" y="160"/>
                  <a:pt x="248" y="138"/>
                  <a:pt x="248" y="112"/>
                </a:cubicBezTo>
                <a:cubicBezTo>
                  <a:pt x="248" y="88"/>
                  <a:pt x="232" y="68"/>
                  <a:pt x="208" y="68"/>
                </a:cubicBezTo>
                <a:close/>
              </a:path>
            </a:pathLst>
          </a:custGeom>
          <a:solidFill>
            <a:schemeClr val="bg1"/>
          </a:solidFill>
          <a:ln w="25400">
            <a:solidFill>
              <a:schemeClr val="bg1"/>
            </a:solidFill>
          </a:ln>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grpSp>
        <p:nvGrpSpPr>
          <p:cNvPr id="7" name="Group 6">
            <a:extLst>
              <a:ext uri="{FF2B5EF4-FFF2-40B4-BE49-F238E27FC236}">
                <a16:creationId xmlns:a16="http://schemas.microsoft.com/office/drawing/2014/main" id="{9C81A7DF-8E6C-4C83-85A4-515BB4C22CEB}"/>
              </a:ext>
            </a:extLst>
          </p:cNvPr>
          <p:cNvGrpSpPr/>
          <p:nvPr/>
        </p:nvGrpSpPr>
        <p:grpSpPr>
          <a:xfrm>
            <a:off x="4545330" y="-150495"/>
            <a:ext cx="7031355" cy="7031356"/>
            <a:chOff x="2149475" y="-250825"/>
            <a:chExt cx="5859463" cy="5859463"/>
          </a:xfrm>
          <a:solidFill>
            <a:schemeClr val="bg1"/>
          </a:solidFill>
        </p:grpSpPr>
        <p:sp>
          <p:nvSpPr>
            <p:cNvPr id="47" name="Freeform 5">
              <a:extLst>
                <a:ext uri="{FF2B5EF4-FFF2-40B4-BE49-F238E27FC236}">
                  <a16:creationId xmlns:a16="http://schemas.microsoft.com/office/drawing/2014/main" id="{390EA5D4-8EBC-439D-B35A-B03EF0D92AD3}"/>
                </a:ext>
              </a:extLst>
            </p:cNvPr>
            <p:cNvSpPr>
              <a:spLocks/>
            </p:cNvSpPr>
            <p:nvPr/>
          </p:nvSpPr>
          <p:spPr bwMode="auto">
            <a:xfrm>
              <a:off x="2473325" y="73025"/>
              <a:ext cx="1993900" cy="1993900"/>
            </a:xfrm>
            <a:custGeom>
              <a:avLst/>
              <a:gdLst>
                <a:gd name="T0" fmla="*/ 759 w 1116"/>
                <a:gd name="T1" fmla="*/ 1116 h 1116"/>
                <a:gd name="T2" fmla="*/ 1116 w 1116"/>
                <a:gd name="T3" fmla="*/ 760 h 1116"/>
                <a:gd name="T4" fmla="*/ 802 w 1116"/>
                <a:gd name="T5" fmla="*/ 0 h 1116"/>
                <a:gd name="T6" fmla="*/ 0 w 1116"/>
                <a:gd name="T7" fmla="*/ 802 h 1116"/>
                <a:gd name="T8" fmla="*/ 759 w 1116"/>
                <a:gd name="T9" fmla="*/ 1116 h 1116"/>
              </a:gdLst>
              <a:ahLst/>
              <a:cxnLst>
                <a:cxn ang="0">
                  <a:pos x="T0" y="T1"/>
                </a:cxn>
                <a:cxn ang="0">
                  <a:pos x="T2" y="T3"/>
                </a:cxn>
                <a:cxn ang="0">
                  <a:pos x="T4" y="T5"/>
                </a:cxn>
                <a:cxn ang="0">
                  <a:pos x="T6" y="T7"/>
                </a:cxn>
                <a:cxn ang="0">
                  <a:pos x="T8" y="T9"/>
                </a:cxn>
              </a:cxnLst>
              <a:rect l="0" t="0" r="r" b="b"/>
              <a:pathLst>
                <a:path w="1116" h="1116">
                  <a:moveTo>
                    <a:pt x="759" y="1116"/>
                  </a:moveTo>
                  <a:cubicBezTo>
                    <a:pt x="833" y="966"/>
                    <a:pt x="956" y="838"/>
                    <a:pt x="1116" y="760"/>
                  </a:cubicBezTo>
                  <a:cubicBezTo>
                    <a:pt x="802" y="0"/>
                    <a:pt x="802" y="0"/>
                    <a:pt x="802" y="0"/>
                  </a:cubicBezTo>
                  <a:cubicBezTo>
                    <a:pt x="432" y="167"/>
                    <a:pt x="155" y="457"/>
                    <a:pt x="0" y="802"/>
                  </a:cubicBezTo>
                  <a:lnTo>
                    <a:pt x="759" y="1116"/>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48" name="Freeform 7">
              <a:extLst>
                <a:ext uri="{FF2B5EF4-FFF2-40B4-BE49-F238E27FC236}">
                  <a16:creationId xmlns:a16="http://schemas.microsoft.com/office/drawing/2014/main" id="{F78F79F9-2812-4228-B7A7-898DAEB83BE8}"/>
                </a:ext>
              </a:extLst>
            </p:cNvPr>
            <p:cNvSpPr>
              <a:spLocks/>
            </p:cNvSpPr>
            <p:nvPr/>
          </p:nvSpPr>
          <p:spPr bwMode="auto">
            <a:xfrm>
              <a:off x="4065588" y="-250825"/>
              <a:ext cx="2024063" cy="1612900"/>
            </a:xfrm>
            <a:custGeom>
              <a:avLst/>
              <a:gdLst>
                <a:gd name="T0" fmla="*/ 0 w 1133"/>
                <a:gd name="T1" fmla="*/ 144 h 903"/>
                <a:gd name="T2" fmla="*/ 315 w 1133"/>
                <a:gd name="T3" fmla="*/ 903 h 903"/>
                <a:gd name="T4" fmla="*/ 819 w 1133"/>
                <a:gd name="T5" fmla="*/ 903 h 903"/>
                <a:gd name="T6" fmla="*/ 1133 w 1133"/>
                <a:gd name="T7" fmla="*/ 144 h 903"/>
                <a:gd name="T8" fmla="*/ 0 w 1133"/>
                <a:gd name="T9" fmla="*/ 144 h 903"/>
              </a:gdLst>
              <a:ahLst/>
              <a:cxnLst>
                <a:cxn ang="0">
                  <a:pos x="T0" y="T1"/>
                </a:cxn>
                <a:cxn ang="0">
                  <a:pos x="T2" y="T3"/>
                </a:cxn>
                <a:cxn ang="0">
                  <a:pos x="T4" y="T5"/>
                </a:cxn>
                <a:cxn ang="0">
                  <a:pos x="T6" y="T7"/>
                </a:cxn>
                <a:cxn ang="0">
                  <a:pos x="T8" y="T9"/>
                </a:cxn>
              </a:cxnLst>
              <a:rect l="0" t="0" r="r" b="b"/>
              <a:pathLst>
                <a:path w="1133" h="903">
                  <a:moveTo>
                    <a:pt x="0" y="144"/>
                  </a:moveTo>
                  <a:cubicBezTo>
                    <a:pt x="315" y="903"/>
                    <a:pt x="315" y="903"/>
                    <a:pt x="315" y="903"/>
                  </a:cubicBezTo>
                  <a:cubicBezTo>
                    <a:pt x="483" y="845"/>
                    <a:pt x="660" y="849"/>
                    <a:pt x="819" y="903"/>
                  </a:cubicBezTo>
                  <a:cubicBezTo>
                    <a:pt x="1133" y="144"/>
                    <a:pt x="1133" y="144"/>
                    <a:pt x="1133" y="144"/>
                  </a:cubicBezTo>
                  <a:cubicBezTo>
                    <a:pt x="780" y="10"/>
                    <a:pt x="379" y="0"/>
                    <a:pt x="0" y="144"/>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49" name="Freeform 8">
              <a:extLst>
                <a:ext uri="{FF2B5EF4-FFF2-40B4-BE49-F238E27FC236}">
                  <a16:creationId xmlns:a16="http://schemas.microsoft.com/office/drawing/2014/main" id="{BF065A23-01BE-4084-BC23-E5EA9D5C344D}"/>
                </a:ext>
              </a:extLst>
            </p:cNvPr>
            <p:cNvSpPr>
              <a:spLocks/>
            </p:cNvSpPr>
            <p:nvPr/>
          </p:nvSpPr>
          <p:spPr bwMode="auto">
            <a:xfrm>
              <a:off x="5691188" y="73025"/>
              <a:ext cx="1993900" cy="1993900"/>
            </a:xfrm>
            <a:custGeom>
              <a:avLst/>
              <a:gdLst>
                <a:gd name="T0" fmla="*/ 314 w 1116"/>
                <a:gd name="T1" fmla="*/ 0 h 1116"/>
                <a:gd name="T2" fmla="*/ 0 w 1116"/>
                <a:gd name="T3" fmla="*/ 760 h 1116"/>
                <a:gd name="T4" fmla="*/ 356 w 1116"/>
                <a:gd name="T5" fmla="*/ 1116 h 1116"/>
                <a:gd name="T6" fmla="*/ 1116 w 1116"/>
                <a:gd name="T7" fmla="*/ 802 h 1116"/>
                <a:gd name="T8" fmla="*/ 314 w 1116"/>
                <a:gd name="T9" fmla="*/ 0 h 1116"/>
              </a:gdLst>
              <a:ahLst/>
              <a:cxnLst>
                <a:cxn ang="0">
                  <a:pos x="T0" y="T1"/>
                </a:cxn>
                <a:cxn ang="0">
                  <a:pos x="T2" y="T3"/>
                </a:cxn>
                <a:cxn ang="0">
                  <a:pos x="T4" y="T5"/>
                </a:cxn>
                <a:cxn ang="0">
                  <a:pos x="T6" y="T7"/>
                </a:cxn>
                <a:cxn ang="0">
                  <a:pos x="T8" y="T9"/>
                </a:cxn>
              </a:cxnLst>
              <a:rect l="0" t="0" r="r" b="b"/>
              <a:pathLst>
                <a:path w="1116" h="1116">
                  <a:moveTo>
                    <a:pt x="314" y="0"/>
                  </a:moveTo>
                  <a:cubicBezTo>
                    <a:pt x="0" y="760"/>
                    <a:pt x="0" y="760"/>
                    <a:pt x="0" y="760"/>
                  </a:cubicBezTo>
                  <a:cubicBezTo>
                    <a:pt x="151" y="833"/>
                    <a:pt x="278" y="956"/>
                    <a:pt x="356" y="1116"/>
                  </a:cubicBezTo>
                  <a:cubicBezTo>
                    <a:pt x="1116" y="802"/>
                    <a:pt x="1116" y="802"/>
                    <a:pt x="1116" y="802"/>
                  </a:cubicBezTo>
                  <a:cubicBezTo>
                    <a:pt x="950" y="433"/>
                    <a:pt x="659" y="155"/>
                    <a:pt x="314" y="0"/>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0" name="Freeform 9">
              <a:extLst>
                <a:ext uri="{FF2B5EF4-FFF2-40B4-BE49-F238E27FC236}">
                  <a16:creationId xmlns:a16="http://schemas.microsoft.com/office/drawing/2014/main" id="{AC4362CE-8D08-4992-A9E0-B6C947784164}"/>
                </a:ext>
              </a:extLst>
            </p:cNvPr>
            <p:cNvSpPr>
              <a:spLocks/>
            </p:cNvSpPr>
            <p:nvPr/>
          </p:nvSpPr>
          <p:spPr bwMode="auto">
            <a:xfrm>
              <a:off x="6396038" y="1666875"/>
              <a:ext cx="1612900" cy="2024063"/>
            </a:xfrm>
            <a:custGeom>
              <a:avLst/>
              <a:gdLst>
                <a:gd name="T0" fmla="*/ 0 w 903"/>
                <a:gd name="T1" fmla="*/ 315 h 1133"/>
                <a:gd name="T2" fmla="*/ 0 w 903"/>
                <a:gd name="T3" fmla="*/ 819 h 1133"/>
                <a:gd name="T4" fmla="*/ 759 w 903"/>
                <a:gd name="T5" fmla="*/ 1133 h 1133"/>
                <a:gd name="T6" fmla="*/ 759 w 903"/>
                <a:gd name="T7" fmla="*/ 0 h 1133"/>
                <a:gd name="T8" fmla="*/ 0 w 903"/>
                <a:gd name="T9" fmla="*/ 315 h 1133"/>
              </a:gdLst>
              <a:ahLst/>
              <a:cxnLst>
                <a:cxn ang="0">
                  <a:pos x="T0" y="T1"/>
                </a:cxn>
                <a:cxn ang="0">
                  <a:pos x="T2" y="T3"/>
                </a:cxn>
                <a:cxn ang="0">
                  <a:pos x="T4" y="T5"/>
                </a:cxn>
                <a:cxn ang="0">
                  <a:pos x="T6" y="T7"/>
                </a:cxn>
                <a:cxn ang="0">
                  <a:pos x="T8" y="T9"/>
                </a:cxn>
              </a:cxnLst>
              <a:rect l="0" t="0" r="r" b="b"/>
              <a:pathLst>
                <a:path w="903" h="1133">
                  <a:moveTo>
                    <a:pt x="0" y="315"/>
                  </a:moveTo>
                  <a:cubicBezTo>
                    <a:pt x="58" y="483"/>
                    <a:pt x="54" y="660"/>
                    <a:pt x="0" y="819"/>
                  </a:cubicBezTo>
                  <a:cubicBezTo>
                    <a:pt x="759" y="1133"/>
                    <a:pt x="759" y="1133"/>
                    <a:pt x="759" y="1133"/>
                  </a:cubicBezTo>
                  <a:cubicBezTo>
                    <a:pt x="893" y="780"/>
                    <a:pt x="903" y="379"/>
                    <a:pt x="759" y="0"/>
                  </a:cubicBezTo>
                  <a:lnTo>
                    <a:pt x="0" y="315"/>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1" name="Freeform 10">
              <a:extLst>
                <a:ext uri="{FF2B5EF4-FFF2-40B4-BE49-F238E27FC236}">
                  <a16:creationId xmlns:a16="http://schemas.microsoft.com/office/drawing/2014/main" id="{3BD9DB55-A56D-4D43-98CB-176AF37DBD5D}"/>
                </a:ext>
              </a:extLst>
            </p:cNvPr>
            <p:cNvSpPr>
              <a:spLocks/>
            </p:cNvSpPr>
            <p:nvPr/>
          </p:nvSpPr>
          <p:spPr bwMode="auto">
            <a:xfrm>
              <a:off x="5691188" y="3290888"/>
              <a:ext cx="1993900" cy="1993900"/>
            </a:xfrm>
            <a:custGeom>
              <a:avLst/>
              <a:gdLst>
                <a:gd name="T0" fmla="*/ 357 w 1116"/>
                <a:gd name="T1" fmla="*/ 0 h 1116"/>
                <a:gd name="T2" fmla="*/ 0 w 1116"/>
                <a:gd name="T3" fmla="*/ 357 h 1116"/>
                <a:gd name="T4" fmla="*/ 314 w 1116"/>
                <a:gd name="T5" fmla="*/ 1116 h 1116"/>
                <a:gd name="T6" fmla="*/ 1116 w 1116"/>
                <a:gd name="T7" fmla="*/ 315 h 1116"/>
                <a:gd name="T8" fmla="*/ 357 w 1116"/>
                <a:gd name="T9" fmla="*/ 0 h 1116"/>
              </a:gdLst>
              <a:ahLst/>
              <a:cxnLst>
                <a:cxn ang="0">
                  <a:pos x="T0" y="T1"/>
                </a:cxn>
                <a:cxn ang="0">
                  <a:pos x="T2" y="T3"/>
                </a:cxn>
                <a:cxn ang="0">
                  <a:pos x="T4" y="T5"/>
                </a:cxn>
                <a:cxn ang="0">
                  <a:pos x="T6" y="T7"/>
                </a:cxn>
                <a:cxn ang="0">
                  <a:pos x="T8" y="T9"/>
                </a:cxn>
              </a:cxnLst>
              <a:rect l="0" t="0" r="r" b="b"/>
              <a:pathLst>
                <a:path w="1116" h="1116">
                  <a:moveTo>
                    <a:pt x="357" y="0"/>
                  </a:moveTo>
                  <a:cubicBezTo>
                    <a:pt x="283" y="151"/>
                    <a:pt x="160" y="279"/>
                    <a:pt x="0" y="357"/>
                  </a:cubicBezTo>
                  <a:cubicBezTo>
                    <a:pt x="314" y="1116"/>
                    <a:pt x="314" y="1116"/>
                    <a:pt x="314" y="1116"/>
                  </a:cubicBezTo>
                  <a:cubicBezTo>
                    <a:pt x="684" y="950"/>
                    <a:pt x="961" y="659"/>
                    <a:pt x="1116" y="315"/>
                  </a:cubicBezTo>
                  <a:lnTo>
                    <a:pt x="357" y="0"/>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2" name="Freeform 11">
              <a:extLst>
                <a:ext uri="{FF2B5EF4-FFF2-40B4-BE49-F238E27FC236}">
                  <a16:creationId xmlns:a16="http://schemas.microsoft.com/office/drawing/2014/main" id="{6EB5EBBE-456D-40DA-B39C-1632E32DF9C9}"/>
                </a:ext>
              </a:extLst>
            </p:cNvPr>
            <p:cNvSpPr>
              <a:spLocks/>
            </p:cNvSpPr>
            <p:nvPr/>
          </p:nvSpPr>
          <p:spPr bwMode="auto">
            <a:xfrm>
              <a:off x="4067175" y="3994150"/>
              <a:ext cx="2024063" cy="1614488"/>
            </a:xfrm>
            <a:custGeom>
              <a:avLst/>
              <a:gdLst>
                <a:gd name="T0" fmla="*/ 0 w 1133"/>
                <a:gd name="T1" fmla="*/ 759 h 903"/>
                <a:gd name="T2" fmla="*/ 1133 w 1133"/>
                <a:gd name="T3" fmla="*/ 760 h 903"/>
                <a:gd name="T4" fmla="*/ 819 w 1133"/>
                <a:gd name="T5" fmla="*/ 0 h 903"/>
                <a:gd name="T6" fmla="*/ 314 w 1133"/>
                <a:gd name="T7" fmla="*/ 0 h 903"/>
                <a:gd name="T8" fmla="*/ 0 w 1133"/>
                <a:gd name="T9" fmla="*/ 759 h 903"/>
              </a:gdLst>
              <a:ahLst/>
              <a:cxnLst>
                <a:cxn ang="0">
                  <a:pos x="T0" y="T1"/>
                </a:cxn>
                <a:cxn ang="0">
                  <a:pos x="T2" y="T3"/>
                </a:cxn>
                <a:cxn ang="0">
                  <a:pos x="T4" y="T5"/>
                </a:cxn>
                <a:cxn ang="0">
                  <a:pos x="T6" y="T7"/>
                </a:cxn>
                <a:cxn ang="0">
                  <a:pos x="T8" y="T9"/>
                </a:cxn>
              </a:cxnLst>
              <a:rect l="0" t="0" r="r" b="b"/>
              <a:pathLst>
                <a:path w="1133" h="903">
                  <a:moveTo>
                    <a:pt x="0" y="759"/>
                  </a:moveTo>
                  <a:cubicBezTo>
                    <a:pt x="353" y="893"/>
                    <a:pt x="754" y="903"/>
                    <a:pt x="1133" y="760"/>
                  </a:cubicBezTo>
                  <a:cubicBezTo>
                    <a:pt x="819" y="0"/>
                    <a:pt x="819" y="0"/>
                    <a:pt x="819" y="0"/>
                  </a:cubicBezTo>
                  <a:cubicBezTo>
                    <a:pt x="650" y="58"/>
                    <a:pt x="473" y="55"/>
                    <a:pt x="314" y="0"/>
                  </a:cubicBezTo>
                  <a:lnTo>
                    <a:pt x="0" y="7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3" name="Freeform 12">
              <a:extLst>
                <a:ext uri="{FF2B5EF4-FFF2-40B4-BE49-F238E27FC236}">
                  <a16:creationId xmlns:a16="http://schemas.microsoft.com/office/drawing/2014/main" id="{93D50E27-D870-4EA9-9BCD-0A86FF1256D2}"/>
                </a:ext>
              </a:extLst>
            </p:cNvPr>
            <p:cNvSpPr>
              <a:spLocks/>
            </p:cNvSpPr>
            <p:nvPr/>
          </p:nvSpPr>
          <p:spPr bwMode="auto">
            <a:xfrm>
              <a:off x="2473325" y="3290888"/>
              <a:ext cx="1993900" cy="1993900"/>
            </a:xfrm>
            <a:custGeom>
              <a:avLst/>
              <a:gdLst>
                <a:gd name="T0" fmla="*/ 759 w 1116"/>
                <a:gd name="T1" fmla="*/ 0 h 1116"/>
                <a:gd name="T2" fmla="*/ 0 w 1116"/>
                <a:gd name="T3" fmla="*/ 315 h 1116"/>
                <a:gd name="T4" fmla="*/ 802 w 1116"/>
                <a:gd name="T5" fmla="*/ 1116 h 1116"/>
                <a:gd name="T6" fmla="*/ 1116 w 1116"/>
                <a:gd name="T7" fmla="*/ 357 h 1116"/>
                <a:gd name="T8" fmla="*/ 759 w 1116"/>
                <a:gd name="T9" fmla="*/ 0 h 1116"/>
              </a:gdLst>
              <a:ahLst/>
              <a:cxnLst>
                <a:cxn ang="0">
                  <a:pos x="T0" y="T1"/>
                </a:cxn>
                <a:cxn ang="0">
                  <a:pos x="T2" y="T3"/>
                </a:cxn>
                <a:cxn ang="0">
                  <a:pos x="T4" y="T5"/>
                </a:cxn>
                <a:cxn ang="0">
                  <a:pos x="T6" y="T7"/>
                </a:cxn>
                <a:cxn ang="0">
                  <a:pos x="T8" y="T9"/>
                </a:cxn>
              </a:cxnLst>
              <a:rect l="0" t="0" r="r" b="b"/>
              <a:pathLst>
                <a:path w="1116" h="1116">
                  <a:moveTo>
                    <a:pt x="759" y="0"/>
                  </a:moveTo>
                  <a:cubicBezTo>
                    <a:pt x="0" y="315"/>
                    <a:pt x="0" y="315"/>
                    <a:pt x="0" y="315"/>
                  </a:cubicBezTo>
                  <a:cubicBezTo>
                    <a:pt x="166" y="684"/>
                    <a:pt x="457" y="961"/>
                    <a:pt x="802" y="1116"/>
                  </a:cubicBezTo>
                  <a:cubicBezTo>
                    <a:pt x="1116" y="357"/>
                    <a:pt x="1116" y="357"/>
                    <a:pt x="1116" y="357"/>
                  </a:cubicBezTo>
                  <a:cubicBezTo>
                    <a:pt x="965" y="283"/>
                    <a:pt x="838" y="161"/>
                    <a:pt x="759" y="0"/>
                  </a:cubicBez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sp>
          <p:nvSpPr>
            <p:cNvPr id="54" name="Freeform 13">
              <a:extLst>
                <a:ext uri="{FF2B5EF4-FFF2-40B4-BE49-F238E27FC236}">
                  <a16:creationId xmlns:a16="http://schemas.microsoft.com/office/drawing/2014/main" id="{7B0890DE-5B3C-492A-A7DA-35C17AD59D57}"/>
                </a:ext>
              </a:extLst>
            </p:cNvPr>
            <p:cNvSpPr>
              <a:spLocks/>
            </p:cNvSpPr>
            <p:nvPr/>
          </p:nvSpPr>
          <p:spPr bwMode="auto">
            <a:xfrm>
              <a:off x="2149475" y="1666875"/>
              <a:ext cx="1612900" cy="2024063"/>
            </a:xfrm>
            <a:custGeom>
              <a:avLst/>
              <a:gdLst>
                <a:gd name="T0" fmla="*/ 144 w 903"/>
                <a:gd name="T1" fmla="*/ 0 h 1133"/>
                <a:gd name="T2" fmla="*/ 144 w 903"/>
                <a:gd name="T3" fmla="*/ 1133 h 1133"/>
                <a:gd name="T4" fmla="*/ 903 w 903"/>
                <a:gd name="T5" fmla="*/ 819 h 1133"/>
                <a:gd name="T6" fmla="*/ 903 w 903"/>
                <a:gd name="T7" fmla="*/ 315 h 1133"/>
                <a:gd name="T8" fmla="*/ 144 w 903"/>
                <a:gd name="T9" fmla="*/ 0 h 1133"/>
              </a:gdLst>
              <a:ahLst/>
              <a:cxnLst>
                <a:cxn ang="0">
                  <a:pos x="T0" y="T1"/>
                </a:cxn>
                <a:cxn ang="0">
                  <a:pos x="T2" y="T3"/>
                </a:cxn>
                <a:cxn ang="0">
                  <a:pos x="T4" y="T5"/>
                </a:cxn>
                <a:cxn ang="0">
                  <a:pos x="T6" y="T7"/>
                </a:cxn>
                <a:cxn ang="0">
                  <a:pos x="T8" y="T9"/>
                </a:cxn>
              </a:cxnLst>
              <a:rect l="0" t="0" r="r" b="b"/>
              <a:pathLst>
                <a:path w="903" h="1133">
                  <a:moveTo>
                    <a:pt x="144" y="0"/>
                  </a:moveTo>
                  <a:cubicBezTo>
                    <a:pt x="10" y="353"/>
                    <a:pt x="0" y="755"/>
                    <a:pt x="144" y="1133"/>
                  </a:cubicBezTo>
                  <a:cubicBezTo>
                    <a:pt x="903" y="819"/>
                    <a:pt x="903" y="819"/>
                    <a:pt x="903" y="819"/>
                  </a:cubicBezTo>
                  <a:cubicBezTo>
                    <a:pt x="845" y="650"/>
                    <a:pt x="848" y="473"/>
                    <a:pt x="903" y="315"/>
                  </a:cubicBezTo>
                  <a:lnTo>
                    <a:pt x="144" y="0"/>
                  </a:lnTo>
                  <a:close/>
                </a:path>
              </a:pathLst>
            </a:custGeom>
            <a:solidFill>
              <a:schemeClr val="accent6">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a:defRPr/>
              </a:pPr>
              <a:endParaRPr lang="en-US" sz="2160" kern="0">
                <a:solidFill>
                  <a:sysClr val="windowText" lastClr="000000"/>
                </a:solidFill>
                <a:latin typeface="Arial" charset="0"/>
              </a:endParaRPr>
            </a:p>
          </p:txBody>
        </p:sp>
      </p:grpSp>
      <p:sp>
        <p:nvSpPr>
          <p:cNvPr id="13" name="AutoShape 67">
            <a:extLst>
              <a:ext uri="{FF2B5EF4-FFF2-40B4-BE49-F238E27FC236}">
                <a16:creationId xmlns:a16="http://schemas.microsoft.com/office/drawing/2014/main" id="{966608C1-206C-4EE9-81C5-72D49D128381}"/>
              </a:ext>
            </a:extLst>
          </p:cNvPr>
          <p:cNvSpPr>
            <a:spLocks noChangeAspect="1" noChangeArrowheads="1" noTextEdit="1"/>
          </p:cNvSpPr>
          <p:nvPr/>
        </p:nvSpPr>
        <p:spPr bwMode="auto">
          <a:xfrm>
            <a:off x="7734300" y="5221606"/>
            <a:ext cx="65532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97280" fontAlgn="base">
              <a:spcBef>
                <a:spcPct val="0"/>
              </a:spcBef>
              <a:spcAft>
                <a:spcPct val="0"/>
              </a:spcAft>
              <a:defRPr/>
            </a:pPr>
            <a:endParaRPr lang="en-US" sz="2160">
              <a:solidFill>
                <a:srgbClr val="292934"/>
              </a:solidFill>
              <a:latin typeface="Arial" charset="0"/>
            </a:endParaRPr>
          </a:p>
        </p:txBody>
      </p:sp>
      <p:grpSp>
        <p:nvGrpSpPr>
          <p:cNvPr id="14" name="Group 13">
            <a:extLst>
              <a:ext uri="{FF2B5EF4-FFF2-40B4-BE49-F238E27FC236}">
                <a16:creationId xmlns:a16="http://schemas.microsoft.com/office/drawing/2014/main" id="{D2828AE0-6E07-453D-865B-5BD228C561BD}"/>
              </a:ext>
            </a:extLst>
          </p:cNvPr>
          <p:cNvGrpSpPr/>
          <p:nvPr/>
        </p:nvGrpSpPr>
        <p:grpSpPr>
          <a:xfrm>
            <a:off x="4802039" y="2744383"/>
            <a:ext cx="1322585" cy="1200051"/>
            <a:chOff x="6167223" y="4244817"/>
            <a:chExt cx="1102154" cy="1000043"/>
          </a:xfrm>
        </p:grpSpPr>
        <p:sp>
          <p:nvSpPr>
            <p:cNvPr id="45" name="Rectangle 44">
              <a:extLst>
                <a:ext uri="{FF2B5EF4-FFF2-40B4-BE49-F238E27FC236}">
                  <a16:creationId xmlns:a16="http://schemas.microsoft.com/office/drawing/2014/main" id="{B4D5C60B-60EA-4479-BD56-7CF7CE845460}"/>
                </a:ext>
              </a:extLst>
            </p:cNvPr>
            <p:cNvSpPr>
              <a:spLocks noChangeArrowheads="1"/>
            </p:cNvSpPr>
            <p:nvPr/>
          </p:nvSpPr>
          <p:spPr bwMode="gray">
            <a:xfrm>
              <a:off x="6167223" y="4878494"/>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dirty="0">
                  <a:solidFill>
                    <a:schemeClr val="tx2">
                      <a:lumMod val="40000"/>
                      <a:lumOff val="60000"/>
                    </a:schemeClr>
                  </a:solidFill>
                  <a:latin typeface="Arial"/>
                </a:rPr>
                <a:t>Build New Capabilities</a:t>
              </a:r>
            </a:p>
          </p:txBody>
        </p:sp>
        <p:pic>
          <p:nvPicPr>
            <p:cNvPr id="46" name="Picture 45" descr="A close up of a sign&#10;&#10;Description generated with high confidence">
              <a:extLst>
                <a:ext uri="{FF2B5EF4-FFF2-40B4-BE49-F238E27FC236}">
                  <a16:creationId xmlns:a16="http://schemas.microsoft.com/office/drawing/2014/main" id="{D05D22FD-E845-455E-898B-03DDB0E936E0}"/>
                </a:ext>
              </a:extLst>
            </p:cNvPr>
            <p:cNvPicPr>
              <a:picLocks noChangeAspect="1"/>
            </p:cNvPicPr>
            <p:nvPr/>
          </p:nvPicPr>
          <p:blipFill rotWithShape="1">
            <a:blip r:embed="rId4"/>
            <a:srcRect l="10539" t="9088" r="5025" b="9088"/>
            <a:stretch/>
          </p:blipFill>
          <p:spPr>
            <a:xfrm>
              <a:off x="6434385" y="4244817"/>
              <a:ext cx="617298" cy="598206"/>
            </a:xfrm>
            <a:prstGeom prst="rect">
              <a:avLst/>
            </a:prstGeom>
          </p:spPr>
        </p:pic>
      </p:grpSp>
      <p:grpSp>
        <p:nvGrpSpPr>
          <p:cNvPr id="15" name="Group 14">
            <a:extLst>
              <a:ext uri="{FF2B5EF4-FFF2-40B4-BE49-F238E27FC236}">
                <a16:creationId xmlns:a16="http://schemas.microsoft.com/office/drawing/2014/main" id="{8DF62436-624E-4B50-ABB7-E3A50E47F10D}"/>
              </a:ext>
            </a:extLst>
          </p:cNvPr>
          <p:cNvGrpSpPr/>
          <p:nvPr/>
        </p:nvGrpSpPr>
        <p:grpSpPr>
          <a:xfrm>
            <a:off x="9793146" y="2771545"/>
            <a:ext cx="1664684" cy="1187915"/>
            <a:chOff x="3946763" y="2216016"/>
            <a:chExt cx="1387237" cy="989930"/>
          </a:xfrm>
        </p:grpSpPr>
        <p:sp>
          <p:nvSpPr>
            <p:cNvPr id="43" name="Rectangle 42">
              <a:extLst>
                <a:ext uri="{FF2B5EF4-FFF2-40B4-BE49-F238E27FC236}">
                  <a16:creationId xmlns:a16="http://schemas.microsoft.com/office/drawing/2014/main" id="{6EC6077E-FAF8-40E3-841B-7F14D882E525}"/>
                </a:ext>
              </a:extLst>
            </p:cNvPr>
            <p:cNvSpPr>
              <a:spLocks noChangeArrowheads="1"/>
            </p:cNvSpPr>
            <p:nvPr/>
          </p:nvSpPr>
          <p:spPr bwMode="gray">
            <a:xfrm>
              <a:off x="3946763" y="2698114"/>
              <a:ext cx="1387237"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chemeClr val="bg2">
                      <a:lumMod val="60000"/>
                      <a:lumOff val="40000"/>
                    </a:schemeClr>
                  </a:solidFill>
                  <a:latin typeface="Arial"/>
                </a:rPr>
                <a:t>Deliver More </a:t>
              </a:r>
              <a:br>
                <a:rPr lang="en-US" sz="1320" kern="0">
                  <a:solidFill>
                    <a:schemeClr val="bg2">
                      <a:lumMod val="60000"/>
                      <a:lumOff val="40000"/>
                    </a:schemeClr>
                  </a:solidFill>
                  <a:latin typeface="Arial"/>
                </a:rPr>
              </a:br>
              <a:r>
                <a:rPr lang="en-US" sz="1320" kern="0">
                  <a:solidFill>
                    <a:schemeClr val="bg2">
                      <a:lumMod val="60000"/>
                      <a:lumOff val="40000"/>
                    </a:schemeClr>
                  </a:solidFill>
                  <a:latin typeface="Arial"/>
                </a:rPr>
                <a:t>With What’s </a:t>
              </a:r>
              <a:br>
                <a:rPr lang="en-US" sz="1320" kern="0">
                  <a:solidFill>
                    <a:schemeClr val="bg2">
                      <a:lumMod val="60000"/>
                      <a:lumOff val="40000"/>
                    </a:schemeClr>
                  </a:solidFill>
                  <a:latin typeface="Arial"/>
                </a:rPr>
              </a:br>
              <a:r>
                <a:rPr lang="en-US" sz="1320" kern="0">
                  <a:solidFill>
                    <a:schemeClr val="bg2">
                      <a:lumMod val="60000"/>
                      <a:lumOff val="40000"/>
                    </a:schemeClr>
                  </a:solidFill>
                  <a:latin typeface="Arial"/>
                </a:rPr>
                <a:t>Available Today</a:t>
              </a:r>
            </a:p>
          </p:txBody>
        </p:sp>
        <p:pic>
          <p:nvPicPr>
            <p:cNvPr id="44" name="Picture 43" descr="A black sign with white text&#10;&#10;Description generated with very high confidence">
              <a:extLst>
                <a:ext uri="{FF2B5EF4-FFF2-40B4-BE49-F238E27FC236}">
                  <a16:creationId xmlns:a16="http://schemas.microsoft.com/office/drawing/2014/main" id="{52756F79-B024-4CBD-BE36-04267CFA4462}"/>
                </a:ext>
              </a:extLst>
            </p:cNvPr>
            <p:cNvPicPr>
              <a:picLocks noChangeAspect="1"/>
            </p:cNvPicPr>
            <p:nvPr/>
          </p:nvPicPr>
          <p:blipFill rotWithShape="1">
            <a:blip r:embed="rId5"/>
            <a:srcRect l="10538" t="9523" r="12425" b="12570"/>
            <a:stretch/>
          </p:blipFill>
          <p:spPr>
            <a:xfrm>
              <a:off x="4391284" y="2216016"/>
              <a:ext cx="428681" cy="433525"/>
            </a:xfrm>
            <a:prstGeom prst="rect">
              <a:avLst/>
            </a:prstGeom>
          </p:spPr>
        </p:pic>
      </p:grpSp>
      <p:grpSp>
        <p:nvGrpSpPr>
          <p:cNvPr id="16" name="Group 15">
            <a:extLst>
              <a:ext uri="{FF2B5EF4-FFF2-40B4-BE49-F238E27FC236}">
                <a16:creationId xmlns:a16="http://schemas.microsoft.com/office/drawing/2014/main" id="{103A0617-5113-42D7-9030-371E7399B72C}"/>
              </a:ext>
            </a:extLst>
          </p:cNvPr>
          <p:cNvGrpSpPr/>
          <p:nvPr/>
        </p:nvGrpSpPr>
        <p:grpSpPr>
          <a:xfrm>
            <a:off x="9204823" y="921181"/>
            <a:ext cx="1322585" cy="988836"/>
            <a:chOff x="8274985" y="2240450"/>
            <a:chExt cx="1102154" cy="824030"/>
          </a:xfrm>
        </p:grpSpPr>
        <p:sp>
          <p:nvSpPr>
            <p:cNvPr id="41" name="Rectangle 40">
              <a:extLst>
                <a:ext uri="{FF2B5EF4-FFF2-40B4-BE49-F238E27FC236}">
                  <a16:creationId xmlns:a16="http://schemas.microsoft.com/office/drawing/2014/main" id="{C8270128-2D4C-4FA8-9916-967E187F7231}"/>
                </a:ext>
              </a:extLst>
            </p:cNvPr>
            <p:cNvSpPr>
              <a:spLocks noChangeArrowheads="1"/>
            </p:cNvSpPr>
            <p:nvPr/>
          </p:nvSpPr>
          <p:spPr bwMode="gray">
            <a:xfrm>
              <a:off x="8274985" y="2698114"/>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chemeClr val="bg2">
                      <a:lumMod val="60000"/>
                      <a:lumOff val="40000"/>
                    </a:schemeClr>
                  </a:solidFill>
                  <a:latin typeface="Arial"/>
                </a:rPr>
                <a:t>Change </a:t>
              </a:r>
              <a:br>
                <a:rPr lang="en-US" sz="1320" kern="0">
                  <a:solidFill>
                    <a:schemeClr val="bg2">
                      <a:lumMod val="60000"/>
                      <a:lumOff val="40000"/>
                    </a:schemeClr>
                  </a:solidFill>
                  <a:latin typeface="Arial"/>
                </a:rPr>
              </a:br>
              <a:r>
                <a:rPr lang="en-US" sz="1320" kern="0">
                  <a:solidFill>
                    <a:schemeClr val="bg2">
                      <a:lumMod val="60000"/>
                      <a:lumOff val="40000"/>
                    </a:schemeClr>
                  </a:solidFill>
                  <a:latin typeface="Arial"/>
                </a:rPr>
                <a:t>Direction </a:t>
              </a:r>
              <a:br>
                <a:rPr lang="en-US" sz="1320" kern="0">
                  <a:solidFill>
                    <a:schemeClr val="bg2">
                      <a:lumMod val="60000"/>
                      <a:lumOff val="40000"/>
                    </a:schemeClr>
                  </a:solidFill>
                  <a:latin typeface="Arial"/>
                </a:rPr>
              </a:br>
              <a:r>
                <a:rPr lang="en-US" sz="1320" kern="0">
                  <a:solidFill>
                    <a:schemeClr val="bg2">
                      <a:lumMod val="60000"/>
                      <a:lumOff val="40000"/>
                    </a:schemeClr>
                  </a:solidFill>
                  <a:latin typeface="Arial"/>
                </a:rPr>
                <a:t>Quicker</a:t>
              </a:r>
            </a:p>
          </p:txBody>
        </p:sp>
        <p:pic>
          <p:nvPicPr>
            <p:cNvPr id="42" name="Picture 41" descr="A close up of a logo&#10;&#10;Description generated with very high confidence">
              <a:extLst>
                <a:ext uri="{FF2B5EF4-FFF2-40B4-BE49-F238E27FC236}">
                  <a16:creationId xmlns:a16="http://schemas.microsoft.com/office/drawing/2014/main" id="{F330C2B2-A9B9-420E-BF46-DC9225DB74DB}"/>
                </a:ext>
              </a:extLst>
            </p:cNvPr>
            <p:cNvPicPr>
              <a:picLocks noChangeAspect="1"/>
            </p:cNvPicPr>
            <p:nvPr/>
          </p:nvPicPr>
          <p:blipFill rotWithShape="1">
            <a:blip r:embed="rId6"/>
            <a:srcRect l="10103" t="21710" r="8507" b="22580"/>
            <a:stretch/>
          </p:blipFill>
          <p:spPr>
            <a:xfrm>
              <a:off x="8515263" y="2240450"/>
              <a:ext cx="656321" cy="449248"/>
            </a:xfrm>
            <a:prstGeom prst="rect">
              <a:avLst/>
            </a:prstGeom>
          </p:spPr>
        </p:pic>
      </p:grpSp>
      <p:grpSp>
        <p:nvGrpSpPr>
          <p:cNvPr id="17" name="Group 16">
            <a:extLst>
              <a:ext uri="{FF2B5EF4-FFF2-40B4-BE49-F238E27FC236}">
                <a16:creationId xmlns:a16="http://schemas.microsoft.com/office/drawing/2014/main" id="{57E8B832-66A8-4783-B323-D719E87FE6C8}"/>
              </a:ext>
            </a:extLst>
          </p:cNvPr>
          <p:cNvGrpSpPr/>
          <p:nvPr/>
        </p:nvGrpSpPr>
        <p:grpSpPr>
          <a:xfrm>
            <a:off x="5579112" y="4456951"/>
            <a:ext cx="1336920" cy="1253230"/>
            <a:chOff x="7654853" y="3580763"/>
            <a:chExt cx="1114100" cy="1044359"/>
          </a:xfrm>
        </p:grpSpPr>
        <p:sp>
          <p:nvSpPr>
            <p:cNvPr id="39" name="Rectangle 38">
              <a:extLst>
                <a:ext uri="{FF2B5EF4-FFF2-40B4-BE49-F238E27FC236}">
                  <a16:creationId xmlns:a16="http://schemas.microsoft.com/office/drawing/2014/main" id="{ED8B0F61-DB50-4DE9-9DFC-C30868B5B9B6}"/>
                </a:ext>
              </a:extLst>
            </p:cNvPr>
            <p:cNvSpPr>
              <a:spLocks noChangeArrowheads="1"/>
            </p:cNvSpPr>
            <p:nvPr/>
          </p:nvSpPr>
          <p:spPr bwMode="gray">
            <a:xfrm>
              <a:off x="7654853" y="4117290"/>
              <a:ext cx="1114100"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chemeClr val="bg2">
                      <a:lumMod val="60000"/>
                      <a:lumOff val="40000"/>
                    </a:schemeClr>
                  </a:solidFill>
                  <a:latin typeface="Arial"/>
                </a:rPr>
                <a:t>Re-use What’s Needed; Reduce What’s Not</a:t>
              </a:r>
            </a:p>
          </p:txBody>
        </p:sp>
        <p:pic>
          <p:nvPicPr>
            <p:cNvPr id="40" name="Picture 39" descr="A close up of a sign&#10;&#10;Description generated with very high confidence">
              <a:extLst>
                <a:ext uri="{FF2B5EF4-FFF2-40B4-BE49-F238E27FC236}">
                  <a16:creationId xmlns:a16="http://schemas.microsoft.com/office/drawing/2014/main" id="{9F244119-FD62-42BE-B9AC-8EF8892056DD}"/>
                </a:ext>
              </a:extLst>
            </p:cNvPr>
            <p:cNvPicPr>
              <a:picLocks noChangeAspect="1"/>
            </p:cNvPicPr>
            <p:nvPr/>
          </p:nvPicPr>
          <p:blipFill rotWithShape="1">
            <a:blip r:embed="rId7"/>
            <a:srcRect l="9146" t="13039" r="11649" b="15022"/>
            <a:stretch/>
          </p:blipFill>
          <p:spPr>
            <a:xfrm>
              <a:off x="7911168" y="3580763"/>
              <a:ext cx="544926" cy="494933"/>
            </a:xfrm>
            <a:prstGeom prst="rect">
              <a:avLst/>
            </a:prstGeom>
          </p:spPr>
        </p:pic>
      </p:grpSp>
      <p:grpSp>
        <p:nvGrpSpPr>
          <p:cNvPr id="18" name="Group 17">
            <a:extLst>
              <a:ext uri="{FF2B5EF4-FFF2-40B4-BE49-F238E27FC236}">
                <a16:creationId xmlns:a16="http://schemas.microsoft.com/office/drawing/2014/main" id="{B29DE99B-1EF1-4084-B0AD-16E0373B5C54}"/>
              </a:ext>
            </a:extLst>
          </p:cNvPr>
          <p:cNvGrpSpPr/>
          <p:nvPr/>
        </p:nvGrpSpPr>
        <p:grpSpPr>
          <a:xfrm>
            <a:off x="5622165" y="957474"/>
            <a:ext cx="1215383" cy="1110118"/>
            <a:chOff x="4685137" y="672482"/>
            <a:chExt cx="1012819" cy="925098"/>
          </a:xfrm>
        </p:grpSpPr>
        <p:sp>
          <p:nvSpPr>
            <p:cNvPr id="37" name="Rectangle 36">
              <a:extLst>
                <a:ext uri="{FF2B5EF4-FFF2-40B4-BE49-F238E27FC236}">
                  <a16:creationId xmlns:a16="http://schemas.microsoft.com/office/drawing/2014/main" id="{14D78A14-1EFA-488A-8F57-6516B4EC9BB7}"/>
                </a:ext>
              </a:extLst>
            </p:cNvPr>
            <p:cNvSpPr>
              <a:spLocks noChangeArrowheads="1"/>
            </p:cNvSpPr>
            <p:nvPr/>
          </p:nvSpPr>
          <p:spPr bwMode="gray">
            <a:xfrm>
              <a:off x="4685137" y="1259026"/>
              <a:ext cx="10128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dirty="0">
                  <a:solidFill>
                    <a:schemeClr val="bg2">
                      <a:lumMod val="60000"/>
                      <a:lumOff val="40000"/>
                    </a:schemeClr>
                  </a:solidFill>
                  <a:latin typeface="Arial"/>
                </a:rPr>
                <a:t>Increase </a:t>
              </a:r>
              <a:br>
                <a:rPr lang="en-US" sz="1320" kern="0" dirty="0">
                  <a:solidFill>
                    <a:schemeClr val="bg2">
                      <a:lumMod val="60000"/>
                      <a:lumOff val="40000"/>
                    </a:schemeClr>
                  </a:solidFill>
                  <a:latin typeface="Arial"/>
                </a:rPr>
              </a:br>
              <a:r>
                <a:rPr lang="en-US" sz="1320" kern="0" dirty="0">
                  <a:solidFill>
                    <a:schemeClr val="bg2">
                      <a:lumMod val="60000"/>
                      <a:lumOff val="40000"/>
                    </a:schemeClr>
                  </a:solidFill>
                  <a:latin typeface="Arial"/>
                </a:rPr>
                <a:t>Data Privacy</a:t>
              </a:r>
            </a:p>
          </p:txBody>
        </p:sp>
        <p:pic>
          <p:nvPicPr>
            <p:cNvPr id="38" name="Picture 37">
              <a:extLst>
                <a:ext uri="{FF2B5EF4-FFF2-40B4-BE49-F238E27FC236}">
                  <a16:creationId xmlns:a16="http://schemas.microsoft.com/office/drawing/2014/main" id="{15A88C51-B22B-401A-9DED-2F0AE1862B3C}"/>
                </a:ext>
              </a:extLst>
            </p:cNvPr>
            <p:cNvPicPr>
              <a:picLocks noChangeAspect="1"/>
            </p:cNvPicPr>
            <p:nvPr/>
          </p:nvPicPr>
          <p:blipFill rotWithShape="1">
            <a:blip r:embed="rId8"/>
            <a:srcRect l="15870" t="9246" r="16551" b="8642"/>
            <a:stretch/>
          </p:blipFill>
          <p:spPr>
            <a:xfrm>
              <a:off x="4965670" y="672482"/>
              <a:ext cx="414616" cy="503783"/>
            </a:xfrm>
            <a:prstGeom prst="rect">
              <a:avLst/>
            </a:prstGeom>
          </p:spPr>
        </p:pic>
      </p:grpSp>
      <p:grpSp>
        <p:nvGrpSpPr>
          <p:cNvPr id="19" name="Group 18">
            <a:extLst>
              <a:ext uri="{FF2B5EF4-FFF2-40B4-BE49-F238E27FC236}">
                <a16:creationId xmlns:a16="http://schemas.microsoft.com/office/drawing/2014/main" id="{E883BAB7-2753-4631-931E-8FADC5B6DB38}"/>
              </a:ext>
            </a:extLst>
          </p:cNvPr>
          <p:cNvGrpSpPr/>
          <p:nvPr/>
        </p:nvGrpSpPr>
        <p:grpSpPr>
          <a:xfrm>
            <a:off x="9085814" y="4611219"/>
            <a:ext cx="1529826" cy="1275917"/>
            <a:chOff x="4597723" y="3709313"/>
            <a:chExt cx="1274855" cy="1063263"/>
          </a:xfrm>
        </p:grpSpPr>
        <p:sp>
          <p:nvSpPr>
            <p:cNvPr id="35" name="Rectangle 34">
              <a:extLst>
                <a:ext uri="{FF2B5EF4-FFF2-40B4-BE49-F238E27FC236}">
                  <a16:creationId xmlns:a16="http://schemas.microsoft.com/office/drawing/2014/main" id="{CC046ADE-9D55-4D57-990A-C1E3E136E619}"/>
                </a:ext>
              </a:extLst>
            </p:cNvPr>
            <p:cNvSpPr>
              <a:spLocks noChangeArrowheads="1"/>
            </p:cNvSpPr>
            <p:nvPr/>
          </p:nvSpPr>
          <p:spPr bwMode="gray">
            <a:xfrm>
              <a:off x="4597723" y="4264744"/>
              <a:ext cx="1274855" cy="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chemeClr val="bg2">
                      <a:lumMod val="60000"/>
                      <a:lumOff val="40000"/>
                    </a:schemeClr>
                  </a:solidFill>
                  <a:latin typeface="Arial"/>
                </a:rPr>
                <a:t>Reduce </a:t>
              </a:r>
            </a:p>
            <a:p>
              <a:pPr algn="ctr" defTabSz="1097280">
                <a:defRPr/>
              </a:pPr>
              <a:r>
                <a:rPr lang="en-US" sz="1320" kern="0">
                  <a:solidFill>
                    <a:schemeClr val="bg2">
                      <a:lumMod val="60000"/>
                      <a:lumOff val="40000"/>
                    </a:schemeClr>
                  </a:solidFill>
                  <a:latin typeface="Arial"/>
                </a:rPr>
                <a:t>Administrative Tasks</a:t>
              </a:r>
            </a:p>
          </p:txBody>
        </p:sp>
        <p:pic>
          <p:nvPicPr>
            <p:cNvPr id="36" name="Picture 35" descr="A close up of a sign&#10;&#10;Description generated with very high confidence">
              <a:extLst>
                <a:ext uri="{FF2B5EF4-FFF2-40B4-BE49-F238E27FC236}">
                  <a16:creationId xmlns:a16="http://schemas.microsoft.com/office/drawing/2014/main" id="{AEE9C7FD-043F-4154-A2D3-4F86B84F882E}"/>
                </a:ext>
              </a:extLst>
            </p:cNvPr>
            <p:cNvPicPr>
              <a:picLocks noChangeAspect="1"/>
            </p:cNvPicPr>
            <p:nvPr/>
          </p:nvPicPr>
          <p:blipFill rotWithShape="1">
            <a:blip r:embed="rId9"/>
            <a:srcRect l="18155" t="11917" r="19388" b="11263"/>
            <a:stretch/>
          </p:blipFill>
          <p:spPr>
            <a:xfrm>
              <a:off x="5049520" y="3709313"/>
              <a:ext cx="402455" cy="495006"/>
            </a:xfrm>
            <a:prstGeom prst="rect">
              <a:avLst/>
            </a:prstGeom>
          </p:spPr>
        </p:pic>
      </p:grpSp>
      <p:grpSp>
        <p:nvGrpSpPr>
          <p:cNvPr id="20" name="Group 19">
            <a:extLst>
              <a:ext uri="{FF2B5EF4-FFF2-40B4-BE49-F238E27FC236}">
                <a16:creationId xmlns:a16="http://schemas.microsoft.com/office/drawing/2014/main" id="{C2B26E02-7807-4755-B882-1E9D5F5C48CC}"/>
              </a:ext>
            </a:extLst>
          </p:cNvPr>
          <p:cNvGrpSpPr/>
          <p:nvPr/>
        </p:nvGrpSpPr>
        <p:grpSpPr>
          <a:xfrm>
            <a:off x="7204711" y="5331565"/>
            <a:ext cx="1764096" cy="962558"/>
            <a:chOff x="5988023" y="104775"/>
            <a:chExt cx="1470080" cy="802130"/>
          </a:xfrm>
        </p:grpSpPr>
        <p:sp>
          <p:nvSpPr>
            <p:cNvPr id="33" name="Rectangle 32">
              <a:extLst>
                <a:ext uri="{FF2B5EF4-FFF2-40B4-BE49-F238E27FC236}">
                  <a16:creationId xmlns:a16="http://schemas.microsoft.com/office/drawing/2014/main" id="{1AFC9EB9-C5D2-41C0-AC8C-384A25A235CD}"/>
                </a:ext>
              </a:extLst>
            </p:cNvPr>
            <p:cNvSpPr>
              <a:spLocks noChangeArrowheads="1"/>
            </p:cNvSpPr>
            <p:nvPr/>
          </p:nvSpPr>
          <p:spPr bwMode="gray">
            <a:xfrm>
              <a:off x="5988023" y="737627"/>
              <a:ext cx="1470080" cy="1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a:solidFill>
                    <a:srgbClr val="292934"/>
                  </a:solidFill>
                  <a:latin typeface="Arial"/>
                </a:rPr>
                <a:t>Engage Employees</a:t>
              </a:r>
            </a:p>
          </p:txBody>
        </p:sp>
        <p:pic>
          <p:nvPicPr>
            <p:cNvPr id="34" name="Picture 33">
              <a:extLst>
                <a:ext uri="{FF2B5EF4-FFF2-40B4-BE49-F238E27FC236}">
                  <a16:creationId xmlns:a16="http://schemas.microsoft.com/office/drawing/2014/main" id="{B7265EE1-8174-4B3D-9DDF-5328B754FEFA}"/>
                </a:ext>
              </a:extLst>
            </p:cNvPr>
            <p:cNvPicPr>
              <a:picLocks noChangeAspect="1"/>
            </p:cNvPicPr>
            <p:nvPr/>
          </p:nvPicPr>
          <p:blipFill rotWithShape="1">
            <a:blip r:embed="rId10"/>
            <a:srcRect l="5316" t="10829" r="9378" b="11699"/>
            <a:stretch/>
          </p:blipFill>
          <p:spPr>
            <a:xfrm>
              <a:off x="6401522" y="104775"/>
              <a:ext cx="604115" cy="548634"/>
            </a:xfrm>
            <a:prstGeom prst="rect">
              <a:avLst/>
            </a:prstGeom>
          </p:spPr>
        </p:pic>
      </p:grpSp>
      <p:grpSp>
        <p:nvGrpSpPr>
          <p:cNvPr id="21" name="Group 20">
            <a:extLst>
              <a:ext uri="{FF2B5EF4-FFF2-40B4-BE49-F238E27FC236}">
                <a16:creationId xmlns:a16="http://schemas.microsoft.com/office/drawing/2014/main" id="{675E9C37-BA69-4533-A3F3-273C622B9F23}"/>
              </a:ext>
            </a:extLst>
          </p:cNvPr>
          <p:cNvGrpSpPr/>
          <p:nvPr/>
        </p:nvGrpSpPr>
        <p:grpSpPr>
          <a:xfrm>
            <a:off x="7419823" y="310879"/>
            <a:ext cx="1322585" cy="1166158"/>
            <a:chOff x="7630323" y="618683"/>
            <a:chExt cx="1102154" cy="971799"/>
          </a:xfrm>
        </p:grpSpPr>
        <p:sp>
          <p:nvSpPr>
            <p:cNvPr id="31" name="Rectangle 30">
              <a:extLst>
                <a:ext uri="{FF2B5EF4-FFF2-40B4-BE49-F238E27FC236}">
                  <a16:creationId xmlns:a16="http://schemas.microsoft.com/office/drawing/2014/main" id="{958A4D70-68DD-4CC6-9D2B-9DA7768B1CFC}"/>
                </a:ext>
              </a:extLst>
            </p:cNvPr>
            <p:cNvSpPr>
              <a:spLocks noChangeArrowheads="1"/>
            </p:cNvSpPr>
            <p:nvPr/>
          </p:nvSpPr>
          <p:spPr bwMode="gray">
            <a:xfrm>
              <a:off x="7630323" y="1224116"/>
              <a:ext cx="1102154" cy="36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defRPr/>
              </a:pPr>
              <a:r>
                <a:rPr lang="en-US" sz="1320" kern="0" dirty="0">
                  <a:solidFill>
                    <a:schemeClr val="bg2">
                      <a:lumMod val="60000"/>
                      <a:lumOff val="40000"/>
                    </a:schemeClr>
                  </a:solidFill>
                  <a:latin typeface="Arial"/>
                </a:rPr>
                <a:t>Build Better Software Faster </a:t>
              </a:r>
            </a:p>
          </p:txBody>
        </p:sp>
        <p:pic>
          <p:nvPicPr>
            <p:cNvPr id="32" name="Picture 31">
              <a:extLst>
                <a:ext uri="{FF2B5EF4-FFF2-40B4-BE49-F238E27FC236}">
                  <a16:creationId xmlns:a16="http://schemas.microsoft.com/office/drawing/2014/main" id="{D2EC0320-7138-47DC-91CB-E72293844426}"/>
                </a:ext>
              </a:extLst>
            </p:cNvPr>
            <p:cNvPicPr>
              <a:picLocks noChangeAspect="1"/>
            </p:cNvPicPr>
            <p:nvPr/>
          </p:nvPicPr>
          <p:blipFill rotWithShape="1">
            <a:blip r:embed="rId11"/>
            <a:srcRect l="12295" t="9126" r="13586" b="6582"/>
            <a:stretch/>
          </p:blipFill>
          <p:spPr>
            <a:xfrm>
              <a:off x="7894871" y="618683"/>
              <a:ext cx="498146" cy="566518"/>
            </a:xfrm>
            <a:prstGeom prst="rect">
              <a:avLst/>
            </a:prstGeom>
          </p:spPr>
        </p:pic>
      </p:grpSp>
      <p:sp>
        <p:nvSpPr>
          <p:cNvPr id="22" name="Oval 21">
            <a:extLst>
              <a:ext uri="{FF2B5EF4-FFF2-40B4-BE49-F238E27FC236}">
                <a16:creationId xmlns:a16="http://schemas.microsoft.com/office/drawing/2014/main" id="{F059AA55-3432-40CB-822C-527002E1137B}"/>
              </a:ext>
            </a:extLst>
          </p:cNvPr>
          <p:cNvSpPr/>
          <p:nvPr/>
        </p:nvSpPr>
        <p:spPr>
          <a:xfrm>
            <a:off x="9216464" y="2126627"/>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3" name="Oval 22">
            <a:extLst>
              <a:ext uri="{FF2B5EF4-FFF2-40B4-BE49-F238E27FC236}">
                <a16:creationId xmlns:a16="http://schemas.microsoft.com/office/drawing/2014/main" id="{D75C41D6-D6E3-4306-BC5C-D34D1DF51518}"/>
              </a:ext>
            </a:extLst>
          </p:cNvPr>
          <p:cNvSpPr/>
          <p:nvPr/>
        </p:nvSpPr>
        <p:spPr>
          <a:xfrm>
            <a:off x="6263640" y="3254122"/>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4" name="Oval 23">
            <a:extLst>
              <a:ext uri="{FF2B5EF4-FFF2-40B4-BE49-F238E27FC236}">
                <a16:creationId xmlns:a16="http://schemas.microsoft.com/office/drawing/2014/main" id="{D005738F-4DFC-468D-AE26-1C48B7775BB5}"/>
              </a:ext>
            </a:extLst>
          </p:cNvPr>
          <p:cNvSpPr/>
          <p:nvPr/>
        </p:nvSpPr>
        <p:spPr>
          <a:xfrm>
            <a:off x="6743004" y="2087666"/>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5" name="Oval 24">
            <a:extLst>
              <a:ext uri="{FF2B5EF4-FFF2-40B4-BE49-F238E27FC236}">
                <a16:creationId xmlns:a16="http://schemas.microsoft.com/office/drawing/2014/main" id="{A7ED87E7-2076-496A-A650-561B0911E177}"/>
              </a:ext>
            </a:extLst>
          </p:cNvPr>
          <p:cNvSpPr/>
          <p:nvPr/>
        </p:nvSpPr>
        <p:spPr>
          <a:xfrm>
            <a:off x="7983074" y="1571626"/>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6" name="Oval 25">
            <a:extLst>
              <a:ext uri="{FF2B5EF4-FFF2-40B4-BE49-F238E27FC236}">
                <a16:creationId xmlns:a16="http://schemas.microsoft.com/office/drawing/2014/main" id="{DC4B34E1-2BC8-4012-92AC-C9F4E4F433AE}"/>
              </a:ext>
            </a:extLst>
          </p:cNvPr>
          <p:cNvSpPr/>
          <p:nvPr/>
        </p:nvSpPr>
        <p:spPr>
          <a:xfrm>
            <a:off x="9618800" y="3260483"/>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7" name="Oval 26">
            <a:extLst>
              <a:ext uri="{FF2B5EF4-FFF2-40B4-BE49-F238E27FC236}">
                <a16:creationId xmlns:a16="http://schemas.microsoft.com/office/drawing/2014/main" id="{64B3C523-52FC-496A-88AB-396F428B1CAC}"/>
              </a:ext>
            </a:extLst>
          </p:cNvPr>
          <p:cNvSpPr/>
          <p:nvPr/>
        </p:nvSpPr>
        <p:spPr>
          <a:xfrm>
            <a:off x="6723126" y="4443239"/>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8" name="Oval 27">
            <a:extLst>
              <a:ext uri="{FF2B5EF4-FFF2-40B4-BE49-F238E27FC236}">
                <a16:creationId xmlns:a16="http://schemas.microsoft.com/office/drawing/2014/main" id="{50B9ED93-D71B-462B-9E29-3D472331B58C}"/>
              </a:ext>
            </a:extLst>
          </p:cNvPr>
          <p:cNvSpPr/>
          <p:nvPr/>
        </p:nvSpPr>
        <p:spPr>
          <a:xfrm>
            <a:off x="7967472" y="4938539"/>
            <a:ext cx="219456" cy="219456"/>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29" name="Oval 28">
            <a:extLst>
              <a:ext uri="{FF2B5EF4-FFF2-40B4-BE49-F238E27FC236}">
                <a16:creationId xmlns:a16="http://schemas.microsoft.com/office/drawing/2014/main" id="{6F018C36-3206-4F6F-8E16-97C8B176F7C8}"/>
              </a:ext>
            </a:extLst>
          </p:cNvPr>
          <p:cNvSpPr/>
          <p:nvPr/>
        </p:nvSpPr>
        <p:spPr>
          <a:xfrm>
            <a:off x="9155048" y="4442477"/>
            <a:ext cx="219456" cy="219456"/>
          </a:xfrm>
          <a:prstGeom prst="ellipse">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097280" fontAlgn="base">
              <a:spcBef>
                <a:spcPct val="0"/>
              </a:spcBef>
              <a:spcAft>
                <a:spcPct val="0"/>
              </a:spcAft>
              <a:defRPr/>
            </a:pPr>
            <a:endParaRPr lang="en-US" sz="2160">
              <a:solidFill>
                <a:srgbClr val="FFFFFF"/>
              </a:solidFill>
              <a:latin typeface="Arial"/>
            </a:endParaRPr>
          </a:p>
        </p:txBody>
      </p:sp>
      <p:sp>
        <p:nvSpPr>
          <p:cNvPr id="30" name="Title 35">
            <a:extLst>
              <a:ext uri="{FF2B5EF4-FFF2-40B4-BE49-F238E27FC236}">
                <a16:creationId xmlns:a16="http://schemas.microsoft.com/office/drawing/2014/main" id="{EC20EFF5-81AF-4D88-B54F-EE6FE4B9767B}"/>
              </a:ext>
            </a:extLst>
          </p:cNvPr>
          <p:cNvSpPr txBox="1">
            <a:spLocks/>
          </p:cNvSpPr>
          <p:nvPr/>
        </p:nvSpPr>
        <p:spPr>
          <a:xfrm>
            <a:off x="6685786" y="3000998"/>
            <a:ext cx="2816354" cy="81991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97280">
              <a:lnSpc>
                <a:spcPct val="80000"/>
              </a:lnSpc>
            </a:pPr>
            <a:r>
              <a:rPr lang="en-US" sz="2880" b="0" spc="60">
                <a:solidFill>
                  <a:srgbClr val="292934"/>
                </a:solidFill>
                <a:latin typeface="Arial"/>
              </a:rPr>
              <a:t>WHY </a:t>
            </a:r>
            <a:br>
              <a:rPr lang="en-US" sz="2880" b="0" spc="60">
                <a:solidFill>
                  <a:srgbClr val="292934"/>
                </a:solidFill>
                <a:latin typeface="Arial"/>
              </a:rPr>
            </a:br>
            <a:r>
              <a:rPr lang="en-US" sz="2880" b="0" spc="60">
                <a:solidFill>
                  <a:srgbClr val="292934"/>
                </a:solidFill>
                <a:latin typeface="Arial"/>
              </a:rPr>
              <a:t>CLOUD?</a:t>
            </a:r>
          </a:p>
        </p:txBody>
      </p:sp>
    </p:spTree>
    <p:extLst>
      <p:ext uri="{BB962C8B-B14F-4D97-AF65-F5344CB8AC3E}">
        <p14:creationId xmlns:p14="http://schemas.microsoft.com/office/powerpoint/2010/main" val="1637558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C79B14-026D-49EE-82CF-8078D0FD192B}"/>
              </a:ext>
            </a:extLst>
          </p:cNvPr>
          <p:cNvSpPr txBox="1">
            <a:spLocks/>
          </p:cNvSpPr>
          <p:nvPr/>
        </p:nvSpPr>
        <p:spPr>
          <a:xfrm>
            <a:off x="8842248" y="62547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accent6"/>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A9C3AE-D32A-444C-8592-ABFF7FAA7AD5}" type="slidenum">
              <a:rPr lang="en-US" smtClean="0"/>
              <a:pPr/>
              <a:t>47</a:t>
            </a:fld>
            <a:endParaRPr lang="en-US" dirty="0"/>
          </a:p>
        </p:txBody>
      </p:sp>
      <p:sp>
        <p:nvSpPr>
          <p:cNvPr id="5" name="Title 4">
            <a:extLst>
              <a:ext uri="{FF2B5EF4-FFF2-40B4-BE49-F238E27FC236}">
                <a16:creationId xmlns:a16="http://schemas.microsoft.com/office/drawing/2014/main" id="{D301BAA1-0389-407B-A9E8-C08098DFBBDC}"/>
              </a:ext>
            </a:extLst>
          </p:cNvPr>
          <p:cNvSpPr txBox="1">
            <a:spLocks/>
          </p:cNvSpPr>
          <p:nvPr/>
        </p:nvSpPr>
        <p:spPr>
          <a:xfrm>
            <a:off x="4876041" y="679831"/>
            <a:ext cx="6962063"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dirty="0" err="1"/>
              <a:t>Westrum</a:t>
            </a:r>
            <a:r>
              <a:rPr lang="en-US" dirty="0"/>
              <a:t> Organizational Culture</a:t>
            </a:r>
          </a:p>
        </p:txBody>
      </p:sp>
      <p:sp>
        <p:nvSpPr>
          <p:cNvPr id="6" name="Content Placeholder 5">
            <a:extLst>
              <a:ext uri="{FF2B5EF4-FFF2-40B4-BE49-F238E27FC236}">
                <a16:creationId xmlns:a16="http://schemas.microsoft.com/office/drawing/2014/main" id="{AED7EADB-E8BC-42A2-95B0-5B7CCEF02746}"/>
              </a:ext>
            </a:extLst>
          </p:cNvPr>
          <p:cNvSpPr txBox="1">
            <a:spLocks/>
          </p:cNvSpPr>
          <p:nvPr/>
        </p:nvSpPr>
        <p:spPr>
          <a:xfrm>
            <a:off x="5026132" y="1338606"/>
            <a:ext cx="6556270" cy="4839563"/>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Researchers found that strong </a:t>
            </a:r>
            <a:r>
              <a:rPr lang="en-US" dirty="0" err="1"/>
              <a:t>devops</a:t>
            </a:r>
            <a:r>
              <a:rPr lang="en-US" dirty="0"/>
              <a:t> practices predicted more generative (performance-oriented) cultures</a:t>
            </a:r>
          </a:p>
          <a:p>
            <a:r>
              <a:rPr lang="en-US" dirty="0"/>
              <a:t>Strong culture results in software delivery performance and organizational performance</a:t>
            </a:r>
          </a:p>
          <a:p>
            <a:endParaRPr lang="en-US" dirty="0"/>
          </a:p>
          <a:p>
            <a:pPr marL="0" indent="0">
              <a:buNone/>
            </a:pPr>
            <a:r>
              <a:rPr lang="en-US" b="0" dirty="0"/>
              <a:t>“What my experience taught me that was so powerful was that the way to change culture is not to first change how people think, but instead to start changing how people behave – what they do.”</a:t>
            </a:r>
          </a:p>
          <a:p>
            <a:pPr marL="0" indent="0">
              <a:buNone/>
            </a:pPr>
            <a:r>
              <a:rPr lang="en-US" b="0" dirty="0"/>
              <a:t>-  John Shook</a:t>
            </a:r>
          </a:p>
        </p:txBody>
      </p:sp>
      <p:pic>
        <p:nvPicPr>
          <p:cNvPr id="7" name="Picture 2" descr="Image result for accelerate book">
            <a:extLst>
              <a:ext uri="{FF2B5EF4-FFF2-40B4-BE49-F238E27FC236}">
                <a16:creationId xmlns:a16="http://schemas.microsoft.com/office/drawing/2014/main" id="{E0064869-A14C-4CA4-8E9E-A50402343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04" y="552450"/>
            <a:ext cx="38100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080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AB8DC7-BD04-B345-9A59-1D77C3FE902D}"/>
              </a:ext>
            </a:extLst>
          </p:cNvPr>
          <p:cNvSpPr>
            <a:spLocks noGrp="1"/>
          </p:cNvSpPr>
          <p:nvPr>
            <p:ph type="sldNum" sz="quarter" idx="12"/>
          </p:nvPr>
        </p:nvSpPr>
        <p:spPr/>
        <p:txBody>
          <a:bodyPr/>
          <a:lstStyle/>
          <a:p>
            <a:fld id="{37A9C3AE-D32A-444C-8592-ABFF7FAA7AD5}" type="slidenum">
              <a:rPr lang="en-US" smtClean="0"/>
              <a:pPr/>
              <a:t>48</a:t>
            </a:fld>
            <a:endParaRPr lang="en-US"/>
          </a:p>
        </p:txBody>
      </p:sp>
      <p:sp>
        <p:nvSpPr>
          <p:cNvPr id="3" name="Title 2">
            <a:extLst>
              <a:ext uri="{FF2B5EF4-FFF2-40B4-BE49-F238E27FC236}">
                <a16:creationId xmlns:a16="http://schemas.microsoft.com/office/drawing/2014/main" id="{A3281C59-290D-EE44-AB9E-0AEA8B1C9CAC}"/>
              </a:ext>
            </a:extLst>
          </p:cNvPr>
          <p:cNvSpPr>
            <a:spLocks noGrp="1"/>
          </p:cNvSpPr>
          <p:nvPr>
            <p:ph type="title"/>
          </p:nvPr>
        </p:nvSpPr>
        <p:spPr>
          <a:xfrm>
            <a:off x="612648" y="1833679"/>
            <a:ext cx="10972800" cy="2852737"/>
          </a:xfrm>
        </p:spPr>
        <p:txBody>
          <a:bodyPr/>
          <a:lstStyle/>
          <a:p>
            <a:r>
              <a:rPr lang="en-US" dirty="0"/>
              <a:t>What do you see as the biggest capability gain for your team?</a:t>
            </a:r>
            <a:br>
              <a:rPr lang="en-US" dirty="0"/>
            </a:br>
            <a:br>
              <a:rPr lang="en-US" dirty="0"/>
            </a:br>
            <a:r>
              <a:rPr lang="en-US" dirty="0"/>
              <a:t>The biggest risk?</a:t>
            </a:r>
          </a:p>
        </p:txBody>
      </p:sp>
    </p:spTree>
    <p:extLst>
      <p:ext uri="{BB962C8B-B14F-4D97-AF65-F5344CB8AC3E}">
        <p14:creationId xmlns:p14="http://schemas.microsoft.com/office/powerpoint/2010/main" val="81086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p:txBody>
          <a:bodyPr/>
          <a:lstStyle/>
          <a:p>
            <a:r>
              <a:rPr lang="en-US" dirty="0"/>
              <a:t>How do we get there?</a:t>
            </a:r>
          </a:p>
        </p:txBody>
      </p:sp>
      <p:sp>
        <p:nvSpPr>
          <p:cNvPr id="2" name="Text Placeholder 1">
            <a:extLst>
              <a:ext uri="{FF2B5EF4-FFF2-40B4-BE49-F238E27FC236}">
                <a16:creationId xmlns:a16="http://schemas.microsoft.com/office/drawing/2014/main" id="{6B397193-1DB4-433D-81D7-EA4548F079BE}"/>
              </a:ext>
            </a:extLst>
          </p:cNvPr>
          <p:cNvSpPr>
            <a:spLocks noGrp="1"/>
          </p:cNvSpPr>
          <p:nvPr>
            <p:ph type="body" idx="1"/>
          </p:nvPr>
        </p:nvSpPr>
        <p:spPr/>
        <p:txBody>
          <a:bodyPr/>
          <a:lstStyle/>
          <a:p>
            <a:r>
              <a:rPr lang="en-US" dirty="0"/>
              <a:t>Getting your applications into the cloud.</a:t>
            </a:r>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49</a:t>
            </a:fld>
            <a:endParaRPr lang="en-US"/>
          </a:p>
        </p:txBody>
      </p:sp>
    </p:spTree>
    <p:extLst>
      <p:ext uri="{BB962C8B-B14F-4D97-AF65-F5344CB8AC3E}">
        <p14:creationId xmlns:p14="http://schemas.microsoft.com/office/powerpoint/2010/main" val="378847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a:xfrm>
            <a:off x="1098607" y="2969732"/>
            <a:ext cx="9994786" cy="918535"/>
          </a:xfrm>
        </p:spPr>
        <p:txBody>
          <a:bodyPr/>
          <a:lstStyle/>
          <a:p>
            <a:pPr algn="ctr"/>
            <a:r>
              <a:rPr lang="en-US" dirty="0">
                <a:solidFill>
                  <a:schemeClr val="tx2"/>
                </a:solidFill>
              </a:rPr>
              <a:t>How would you define “the cloud?”</a:t>
            </a:r>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1"/>
          </p:nvPr>
        </p:nvSpPr>
        <p:spPr/>
        <p:txBody>
          <a:bodyPr/>
          <a:lstStyle/>
          <a:p>
            <a:fld id="{37A9C3AE-D32A-444C-8592-ABFF7FAA7AD5}" type="slidenum">
              <a:rPr lang="en-US" smtClean="0"/>
              <a:t>5</a:t>
            </a:fld>
            <a:endParaRPr lang="en-US"/>
          </a:p>
        </p:txBody>
      </p:sp>
    </p:spTree>
    <p:extLst>
      <p:ext uri="{BB962C8B-B14F-4D97-AF65-F5344CB8AC3E}">
        <p14:creationId xmlns:p14="http://schemas.microsoft.com/office/powerpoint/2010/main" val="116779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A9C3AE-D32A-444C-8592-ABFF7FAA7AD5}" type="slidenum">
              <a:rPr lang="en-US" smtClean="0"/>
              <a:t>50</a:t>
            </a:fld>
            <a:endParaRPr lang="en-US"/>
          </a:p>
        </p:txBody>
      </p:sp>
      <p:sp>
        <p:nvSpPr>
          <p:cNvPr id="2" name="Title 1"/>
          <p:cNvSpPr>
            <a:spLocks noGrp="1"/>
          </p:cNvSpPr>
          <p:nvPr>
            <p:ph type="title"/>
          </p:nvPr>
        </p:nvSpPr>
        <p:spPr/>
        <p:txBody>
          <a:bodyPr/>
          <a:lstStyle/>
          <a:p>
            <a:r>
              <a:rPr lang="en-US" dirty="0"/>
              <a:t>Cloud Flywheel</a:t>
            </a:r>
          </a:p>
        </p:txBody>
      </p:sp>
      <p:sp>
        <p:nvSpPr>
          <p:cNvPr id="9" name="Content Placeholder 8">
            <a:extLst>
              <a:ext uri="{FF2B5EF4-FFF2-40B4-BE49-F238E27FC236}">
                <a16:creationId xmlns:a16="http://schemas.microsoft.com/office/drawing/2014/main" id="{DAD50F84-EC95-4110-A2E2-069845C263CA}"/>
              </a:ext>
            </a:extLst>
          </p:cNvPr>
          <p:cNvSpPr>
            <a:spLocks noGrp="1"/>
          </p:cNvSpPr>
          <p:nvPr>
            <p:ph sz="half" idx="13"/>
          </p:nvPr>
        </p:nvSpPr>
        <p:spPr/>
        <p:txBody>
          <a:bodyPr/>
          <a:lstStyle/>
          <a:p>
            <a:pPr marL="0" indent="0">
              <a:buNone/>
            </a:pPr>
            <a:r>
              <a:rPr lang="en-US" dirty="0"/>
              <a:t>Hard to Start</a:t>
            </a:r>
          </a:p>
          <a:p>
            <a:pPr marL="0" indent="0">
              <a:buNone/>
            </a:pPr>
            <a:r>
              <a:rPr lang="en-US" dirty="0"/>
              <a:t>Gains Momentum</a:t>
            </a:r>
          </a:p>
        </p:txBody>
      </p:sp>
      <p:sp>
        <p:nvSpPr>
          <p:cNvPr id="8" name="Content Placeholder 7">
            <a:extLst>
              <a:ext uri="{FF2B5EF4-FFF2-40B4-BE49-F238E27FC236}">
                <a16:creationId xmlns:a16="http://schemas.microsoft.com/office/drawing/2014/main" id="{7EA09808-EA41-4463-B8E5-55F98D85FD05}"/>
              </a:ext>
            </a:extLst>
          </p:cNvPr>
          <p:cNvSpPr>
            <a:spLocks noGrp="1"/>
          </p:cNvSpPr>
          <p:nvPr>
            <p:ph idx="1"/>
          </p:nvPr>
        </p:nvSpPr>
        <p:spPr/>
        <p:txBody>
          <a:bodyPr/>
          <a:lstStyle/>
          <a:p>
            <a:endParaRPr lang="en-US"/>
          </a:p>
        </p:txBody>
      </p:sp>
      <p:pic>
        <p:nvPicPr>
          <p:cNvPr id="7" name="Picture 6" descr="a flywheel&#10;">
            <a:extLst>
              <a:ext uri="{FF2B5EF4-FFF2-40B4-BE49-F238E27FC236}">
                <a16:creationId xmlns:a16="http://schemas.microsoft.com/office/drawing/2014/main" id="{C9236E8B-8BB5-4CE2-B9A5-FDBEB272B7F8}"/>
              </a:ext>
            </a:extLst>
          </p:cNvPr>
          <p:cNvPicPr>
            <a:picLocks noChangeAspect="1"/>
          </p:cNvPicPr>
          <p:nvPr/>
        </p:nvPicPr>
        <p:blipFill>
          <a:blip r:embed="rId3"/>
          <a:stretch>
            <a:fillRect/>
          </a:stretch>
        </p:blipFill>
        <p:spPr>
          <a:xfrm>
            <a:off x="6705600" y="-284751"/>
            <a:ext cx="5567501" cy="7427497"/>
          </a:xfrm>
          <a:prstGeom prst="rect">
            <a:avLst/>
          </a:prstGeom>
        </p:spPr>
      </p:pic>
    </p:spTree>
    <p:extLst>
      <p:ext uri="{BB962C8B-B14F-4D97-AF65-F5344CB8AC3E}">
        <p14:creationId xmlns:p14="http://schemas.microsoft.com/office/powerpoint/2010/main" val="684010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6 “R’s”</a:t>
            </a:r>
          </a:p>
        </p:txBody>
      </p:sp>
      <p:sp>
        <p:nvSpPr>
          <p:cNvPr id="7" name="Content Placeholder 6"/>
          <p:cNvSpPr>
            <a:spLocks noGrp="1"/>
          </p:cNvSpPr>
          <p:nvPr>
            <p:ph idx="1"/>
          </p:nvPr>
        </p:nvSpPr>
        <p:spPr/>
        <p:txBody>
          <a:bodyPr numCol="2">
            <a:normAutofit/>
          </a:bodyPr>
          <a:lstStyle/>
          <a:p>
            <a:pPr marL="0" indent="0">
              <a:buNone/>
            </a:pPr>
            <a:r>
              <a:rPr lang="en-US" sz="4000" dirty="0"/>
              <a:t>Rehost</a:t>
            </a:r>
          </a:p>
          <a:p>
            <a:pPr marL="0" indent="0">
              <a:buNone/>
            </a:pPr>
            <a:r>
              <a:rPr lang="en-US" sz="4000" dirty="0" err="1"/>
              <a:t>Replatform</a:t>
            </a:r>
            <a:endParaRPr lang="en-US" sz="4000" dirty="0"/>
          </a:p>
          <a:p>
            <a:pPr marL="0" indent="0">
              <a:buNone/>
            </a:pPr>
            <a:r>
              <a:rPr lang="en-US" sz="4000" dirty="0"/>
              <a:t>Rearchitect</a:t>
            </a:r>
          </a:p>
          <a:p>
            <a:pPr marL="0" indent="0">
              <a:buNone/>
            </a:pPr>
            <a:endParaRPr lang="en-US" sz="4000" dirty="0"/>
          </a:p>
          <a:p>
            <a:pPr marL="0" indent="0">
              <a:buNone/>
            </a:pPr>
            <a:endParaRPr lang="en-US" sz="4000" dirty="0"/>
          </a:p>
          <a:p>
            <a:pPr marL="0" indent="0">
              <a:buNone/>
            </a:pPr>
            <a:endParaRPr lang="en-US" sz="4000" dirty="0"/>
          </a:p>
          <a:p>
            <a:pPr marL="0" indent="0">
              <a:buNone/>
            </a:pPr>
            <a:r>
              <a:rPr lang="en-US" sz="4000" dirty="0"/>
              <a:t>Repurchase</a:t>
            </a:r>
          </a:p>
          <a:p>
            <a:pPr marL="0" indent="0">
              <a:buNone/>
            </a:pPr>
            <a:r>
              <a:rPr lang="en-US" sz="4000" dirty="0"/>
              <a:t>Retire</a:t>
            </a:r>
          </a:p>
          <a:p>
            <a:pPr marL="0" indent="0">
              <a:buNone/>
            </a:pPr>
            <a:r>
              <a:rPr lang="en-US" sz="4000" dirty="0"/>
              <a:t>Retain</a:t>
            </a:r>
          </a:p>
        </p:txBody>
      </p:sp>
      <p:sp>
        <p:nvSpPr>
          <p:cNvPr id="5" name="Slide Number Placeholder 4"/>
          <p:cNvSpPr>
            <a:spLocks noGrp="1"/>
          </p:cNvSpPr>
          <p:nvPr>
            <p:ph type="sldNum" sz="quarter" idx="12"/>
          </p:nvPr>
        </p:nvSpPr>
        <p:spPr/>
        <p:txBody>
          <a:bodyPr/>
          <a:lstStyle/>
          <a:p>
            <a:fld id="{37A9C3AE-D32A-444C-8592-ABFF7FAA7AD5}" type="slidenum">
              <a:rPr lang="en-US" smtClean="0"/>
              <a:pPr/>
              <a:t>51</a:t>
            </a:fld>
            <a:endParaRPr lang="en-US"/>
          </a:p>
        </p:txBody>
      </p:sp>
    </p:spTree>
    <p:extLst>
      <p:ext uri="{BB962C8B-B14F-4D97-AF65-F5344CB8AC3E}">
        <p14:creationId xmlns:p14="http://schemas.microsoft.com/office/powerpoint/2010/main" val="2030733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A9C3AE-D32A-444C-8592-ABFF7FAA7AD5}" type="slidenum">
              <a:rPr lang="en-US" smtClean="0"/>
              <a:t>52</a:t>
            </a:fld>
            <a:endParaRPr lang="en-US"/>
          </a:p>
        </p:txBody>
      </p:sp>
      <p:sp>
        <p:nvSpPr>
          <p:cNvPr id="6" name="Title 5"/>
          <p:cNvSpPr>
            <a:spLocks noGrp="1"/>
          </p:cNvSpPr>
          <p:nvPr>
            <p:ph type="title"/>
          </p:nvPr>
        </p:nvSpPr>
        <p:spPr/>
        <p:txBody>
          <a:bodyPr/>
          <a:lstStyle/>
          <a:p>
            <a:r>
              <a:rPr lang="en-US" dirty="0" err="1"/>
              <a:t>Rehost</a:t>
            </a:r>
            <a:endParaRPr lang="en-US" dirty="0"/>
          </a:p>
        </p:txBody>
      </p:sp>
      <p:sp>
        <p:nvSpPr>
          <p:cNvPr id="15" name="Content Placeholder 14"/>
          <p:cNvSpPr>
            <a:spLocks noGrp="1"/>
          </p:cNvSpPr>
          <p:nvPr>
            <p:ph sz="half" idx="13"/>
          </p:nvPr>
        </p:nvSpPr>
        <p:spPr/>
        <p:txBody>
          <a:bodyPr/>
          <a:lstStyle/>
          <a:p>
            <a:pPr marL="0" indent="0">
              <a:buNone/>
            </a:pPr>
            <a:r>
              <a:rPr lang="en-US" dirty="0"/>
              <a:t>aka Lift and Shift</a:t>
            </a:r>
          </a:p>
          <a:p>
            <a:pPr marL="0" indent="0">
              <a:buNone/>
            </a:pPr>
            <a:r>
              <a:rPr lang="en-US" dirty="0"/>
              <a:t>Used with IAAS</a:t>
            </a:r>
          </a:p>
          <a:p>
            <a:pPr marL="0" indent="0">
              <a:buNone/>
            </a:pPr>
            <a:r>
              <a:rPr lang="en-US" dirty="0"/>
              <a:t>Expensive</a:t>
            </a:r>
          </a:p>
          <a:p>
            <a:pPr marL="0" indent="0">
              <a:buNone/>
            </a:pPr>
            <a:r>
              <a:rPr lang="en-US" dirty="0"/>
              <a:t>Last Resort</a:t>
            </a:r>
          </a:p>
          <a:p>
            <a:endParaRPr lang="en-US" dirty="0"/>
          </a:p>
        </p:txBody>
      </p:sp>
      <p:sp>
        <p:nvSpPr>
          <p:cNvPr id="14" name="Content Placeholder 13"/>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66DC037A-7D9B-4524-B08D-6CB5D700D457}"/>
              </a:ext>
            </a:extLst>
          </p:cNvPr>
          <p:cNvPicPr>
            <a:picLocks noChangeAspect="1"/>
          </p:cNvPicPr>
          <p:nvPr/>
        </p:nvPicPr>
        <p:blipFill rotWithShape="1">
          <a:blip r:embed="rId3"/>
          <a:srcRect l="23400" r="23400"/>
          <a:stretch/>
        </p:blipFill>
        <p:spPr>
          <a:xfrm>
            <a:off x="6705600" y="-11430"/>
            <a:ext cx="5504688" cy="6880860"/>
          </a:xfrm>
          <a:prstGeom prst="rect">
            <a:avLst/>
          </a:prstGeom>
        </p:spPr>
      </p:pic>
    </p:spTree>
    <p:extLst>
      <p:ext uri="{BB962C8B-B14F-4D97-AF65-F5344CB8AC3E}">
        <p14:creationId xmlns:p14="http://schemas.microsoft.com/office/powerpoint/2010/main" val="1019308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53</a:t>
            </a:fld>
            <a:endParaRPr lang="en-US" dirty="0"/>
          </a:p>
        </p:txBody>
      </p:sp>
      <p:sp>
        <p:nvSpPr>
          <p:cNvPr id="4" name="Title 3"/>
          <p:cNvSpPr>
            <a:spLocks noGrp="1"/>
          </p:cNvSpPr>
          <p:nvPr>
            <p:ph type="title"/>
          </p:nvPr>
        </p:nvSpPr>
        <p:spPr/>
        <p:txBody>
          <a:bodyPr/>
          <a:lstStyle/>
          <a:p>
            <a:r>
              <a:rPr lang="en-US" dirty="0" err="1"/>
              <a:t>Replatforming</a:t>
            </a:r>
            <a:r>
              <a:rPr lang="en-US" b="0" dirty="0"/>
              <a:t> </a:t>
            </a:r>
            <a:endParaRPr lang="en-US" dirty="0"/>
          </a:p>
        </p:txBody>
      </p:sp>
      <p:sp>
        <p:nvSpPr>
          <p:cNvPr id="5" name="Content Placeholder 4"/>
          <p:cNvSpPr>
            <a:spLocks noGrp="1"/>
          </p:cNvSpPr>
          <p:nvPr>
            <p:ph sz="half" idx="13"/>
          </p:nvPr>
        </p:nvSpPr>
        <p:spPr/>
        <p:txBody>
          <a:bodyPr/>
          <a:lstStyle/>
          <a:p>
            <a:pPr marL="0" indent="0">
              <a:buNone/>
            </a:pPr>
            <a:r>
              <a:rPr lang="en-US" dirty="0"/>
              <a:t>Lift-tinker-shift</a:t>
            </a:r>
          </a:p>
          <a:p>
            <a:pPr marL="0" indent="0">
              <a:buNone/>
            </a:pPr>
            <a:r>
              <a:rPr lang="en-US" dirty="0"/>
              <a:t>Generally used with PAAS</a:t>
            </a:r>
          </a:p>
          <a:p>
            <a:pPr marL="0" indent="0">
              <a:buNone/>
            </a:pPr>
            <a:r>
              <a:rPr lang="en-US" dirty="0"/>
              <a:t>Can also use Containers</a:t>
            </a:r>
          </a:p>
          <a:p>
            <a:pPr marL="0" indent="0">
              <a:buNone/>
            </a:pPr>
            <a:r>
              <a:rPr lang="en-US" dirty="0"/>
              <a:t>Easy to do with modern apps</a:t>
            </a:r>
          </a:p>
          <a:p>
            <a:pPr marL="0" indent="0">
              <a:buNone/>
            </a:pPr>
            <a:endParaRPr lang="en-US" dirty="0"/>
          </a:p>
        </p:txBody>
      </p:sp>
      <p:sp>
        <p:nvSpPr>
          <p:cNvPr id="6" name="Content Placeholder 5"/>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6B7C1FC9-F2B7-4F6E-8001-668965CC5EEE}"/>
              </a:ext>
            </a:extLst>
          </p:cNvPr>
          <p:cNvPicPr>
            <a:picLocks noChangeAspect="1"/>
          </p:cNvPicPr>
          <p:nvPr/>
        </p:nvPicPr>
        <p:blipFill rotWithShape="1">
          <a:blip r:embed="rId3"/>
          <a:srcRect l="23400" r="23400"/>
          <a:stretch/>
        </p:blipFill>
        <p:spPr>
          <a:xfrm>
            <a:off x="6705600" y="-11432"/>
            <a:ext cx="5504688" cy="6880860"/>
          </a:xfrm>
          <a:prstGeom prst="rect">
            <a:avLst/>
          </a:prstGeom>
        </p:spPr>
      </p:pic>
    </p:spTree>
    <p:extLst>
      <p:ext uri="{BB962C8B-B14F-4D97-AF65-F5344CB8AC3E}">
        <p14:creationId xmlns:p14="http://schemas.microsoft.com/office/powerpoint/2010/main" val="2376250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54</a:t>
            </a:fld>
            <a:endParaRPr lang="en-US" dirty="0"/>
          </a:p>
        </p:txBody>
      </p:sp>
      <p:sp>
        <p:nvSpPr>
          <p:cNvPr id="4" name="Title 3"/>
          <p:cNvSpPr>
            <a:spLocks noGrp="1"/>
          </p:cNvSpPr>
          <p:nvPr>
            <p:ph type="title"/>
          </p:nvPr>
        </p:nvSpPr>
        <p:spPr/>
        <p:txBody>
          <a:bodyPr/>
          <a:lstStyle/>
          <a:p>
            <a:r>
              <a:rPr lang="en-US" dirty="0" err="1"/>
              <a:t>Rearchitect</a:t>
            </a:r>
            <a:endParaRPr lang="en-US" dirty="0"/>
          </a:p>
        </p:txBody>
      </p:sp>
      <p:sp>
        <p:nvSpPr>
          <p:cNvPr id="5" name="Content Placeholder 4"/>
          <p:cNvSpPr>
            <a:spLocks noGrp="1"/>
          </p:cNvSpPr>
          <p:nvPr>
            <p:ph sz="half" idx="13"/>
          </p:nvPr>
        </p:nvSpPr>
        <p:spPr>
          <a:xfrm>
            <a:off x="609600" y="1291472"/>
            <a:ext cx="6096000" cy="4886697"/>
          </a:xfrm>
        </p:spPr>
        <p:txBody>
          <a:bodyPr/>
          <a:lstStyle/>
          <a:p>
            <a:pPr marL="0" indent="0">
              <a:buNone/>
            </a:pPr>
            <a:r>
              <a:rPr lang="en-US" dirty="0"/>
              <a:t>Signifigant refactoring or rebuilding</a:t>
            </a:r>
          </a:p>
          <a:p>
            <a:pPr marL="0" indent="0">
              <a:buNone/>
            </a:pPr>
            <a:r>
              <a:rPr lang="en-US" dirty="0"/>
              <a:t>Can also be a rewrite</a:t>
            </a:r>
          </a:p>
          <a:p>
            <a:pPr marL="0" indent="0">
              <a:buNone/>
            </a:pPr>
            <a:r>
              <a:rPr lang="en-US" dirty="0"/>
              <a:t>Leverages cloud native features</a:t>
            </a:r>
          </a:p>
          <a:p>
            <a:pPr marL="0" indent="0">
              <a:buNone/>
            </a:pPr>
            <a:r>
              <a:rPr lang="en-US" dirty="0"/>
              <a:t>Used with Kubernetes, PAAS, </a:t>
            </a:r>
            <a:r>
              <a:rPr lang="en-US" dirty="0" err="1"/>
              <a:t>Serverless</a:t>
            </a:r>
            <a:endParaRPr lang="en-US" dirty="0"/>
          </a:p>
          <a:p>
            <a:pPr marL="0" indent="0">
              <a:buNone/>
            </a:pPr>
            <a:r>
              <a:rPr lang="en-US" dirty="0"/>
              <a:t>Monolith -&gt; </a:t>
            </a:r>
            <a:r>
              <a:rPr lang="en-US" dirty="0" err="1"/>
              <a:t>Microservices</a:t>
            </a:r>
            <a:endParaRPr lang="en-US" dirty="0"/>
          </a:p>
        </p:txBody>
      </p:sp>
      <p:sp>
        <p:nvSpPr>
          <p:cNvPr id="6" name="Content Placeholder 5"/>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89207DC-FDBF-4587-A428-38294618C951}"/>
              </a:ext>
            </a:extLst>
          </p:cNvPr>
          <p:cNvPicPr>
            <a:picLocks noChangeAspect="1"/>
          </p:cNvPicPr>
          <p:nvPr/>
        </p:nvPicPr>
        <p:blipFill rotWithShape="1">
          <a:blip r:embed="rId3"/>
          <a:srcRect l="23400" r="23400"/>
          <a:stretch/>
        </p:blipFill>
        <p:spPr>
          <a:xfrm>
            <a:off x="6705600" y="-11432"/>
            <a:ext cx="5504688" cy="6880860"/>
          </a:xfrm>
          <a:prstGeom prst="rect">
            <a:avLst/>
          </a:prstGeom>
        </p:spPr>
      </p:pic>
    </p:spTree>
    <p:extLst>
      <p:ext uri="{BB962C8B-B14F-4D97-AF65-F5344CB8AC3E}">
        <p14:creationId xmlns:p14="http://schemas.microsoft.com/office/powerpoint/2010/main" val="4144270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55</a:t>
            </a:fld>
            <a:endParaRPr lang="en-US" dirty="0"/>
          </a:p>
        </p:txBody>
      </p:sp>
      <p:sp>
        <p:nvSpPr>
          <p:cNvPr id="4" name="Title 3"/>
          <p:cNvSpPr>
            <a:spLocks noGrp="1"/>
          </p:cNvSpPr>
          <p:nvPr>
            <p:ph type="title"/>
          </p:nvPr>
        </p:nvSpPr>
        <p:spPr/>
        <p:txBody>
          <a:bodyPr/>
          <a:lstStyle/>
          <a:p>
            <a:r>
              <a:rPr lang="en-US" dirty="0"/>
              <a:t>Repurchasing</a:t>
            </a:r>
          </a:p>
        </p:txBody>
      </p:sp>
      <p:sp>
        <p:nvSpPr>
          <p:cNvPr id="5" name="Content Placeholder 4"/>
          <p:cNvSpPr>
            <a:spLocks noGrp="1"/>
          </p:cNvSpPr>
          <p:nvPr>
            <p:ph sz="half" idx="13"/>
          </p:nvPr>
        </p:nvSpPr>
        <p:spPr/>
        <p:txBody>
          <a:bodyPr/>
          <a:lstStyle/>
          <a:p>
            <a:pPr marL="0" indent="0">
              <a:buNone/>
            </a:pPr>
            <a:r>
              <a:rPr lang="en-US" dirty="0"/>
              <a:t>Buy a SaaS Product</a:t>
            </a:r>
          </a:p>
        </p:txBody>
      </p:sp>
      <p:sp>
        <p:nvSpPr>
          <p:cNvPr id="6" name="Content Placeholder 5"/>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9E21D13-B338-4A73-89D6-9E0C637FC72E}"/>
              </a:ext>
            </a:extLst>
          </p:cNvPr>
          <p:cNvPicPr>
            <a:picLocks noChangeAspect="1"/>
          </p:cNvPicPr>
          <p:nvPr/>
        </p:nvPicPr>
        <p:blipFill rotWithShape="1">
          <a:blip r:embed="rId3"/>
          <a:srcRect l="23400" r="23400"/>
          <a:stretch/>
        </p:blipFill>
        <p:spPr>
          <a:xfrm>
            <a:off x="6705600" y="-11432"/>
            <a:ext cx="5504688" cy="6880860"/>
          </a:xfrm>
          <a:prstGeom prst="rect">
            <a:avLst/>
          </a:prstGeom>
        </p:spPr>
      </p:pic>
    </p:spTree>
    <p:extLst>
      <p:ext uri="{BB962C8B-B14F-4D97-AF65-F5344CB8AC3E}">
        <p14:creationId xmlns:p14="http://schemas.microsoft.com/office/powerpoint/2010/main" val="1880472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56</a:t>
            </a:fld>
            <a:endParaRPr lang="en-US" dirty="0"/>
          </a:p>
        </p:txBody>
      </p:sp>
      <p:sp>
        <p:nvSpPr>
          <p:cNvPr id="4" name="Title 3"/>
          <p:cNvSpPr>
            <a:spLocks noGrp="1"/>
          </p:cNvSpPr>
          <p:nvPr>
            <p:ph type="title"/>
          </p:nvPr>
        </p:nvSpPr>
        <p:spPr/>
        <p:txBody>
          <a:bodyPr/>
          <a:lstStyle/>
          <a:p>
            <a:r>
              <a:rPr lang="en-US" dirty="0"/>
              <a:t>Retire</a:t>
            </a:r>
          </a:p>
        </p:txBody>
      </p:sp>
      <p:sp>
        <p:nvSpPr>
          <p:cNvPr id="5" name="Content Placeholder 4"/>
          <p:cNvSpPr>
            <a:spLocks noGrp="1"/>
          </p:cNvSpPr>
          <p:nvPr>
            <p:ph sz="half" idx="13"/>
          </p:nvPr>
        </p:nvSpPr>
        <p:spPr/>
        <p:txBody>
          <a:bodyPr/>
          <a:lstStyle/>
          <a:p>
            <a:pPr marL="0" indent="0">
              <a:buNone/>
            </a:pPr>
            <a:r>
              <a:rPr lang="en-US" dirty="0"/>
              <a:t>Do you need this app?</a:t>
            </a:r>
          </a:p>
          <a:p>
            <a:pPr marL="0" indent="0">
              <a:buNone/>
            </a:pPr>
            <a:r>
              <a:rPr lang="en-US" dirty="0"/>
              <a:t>Can you Consolidate?</a:t>
            </a:r>
          </a:p>
        </p:txBody>
      </p:sp>
      <p:sp>
        <p:nvSpPr>
          <p:cNvPr id="6" name="Content Placeholder 5"/>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3E7F090-6ADA-4EF6-A1B6-AAFEA382B657}"/>
              </a:ext>
            </a:extLst>
          </p:cNvPr>
          <p:cNvPicPr>
            <a:picLocks noChangeAspect="1"/>
          </p:cNvPicPr>
          <p:nvPr/>
        </p:nvPicPr>
        <p:blipFill rotWithShape="1">
          <a:blip r:embed="rId3"/>
          <a:srcRect l="23400" r="23400"/>
          <a:stretch/>
        </p:blipFill>
        <p:spPr>
          <a:xfrm>
            <a:off x="6705600" y="-11432"/>
            <a:ext cx="5504688" cy="6880860"/>
          </a:xfrm>
          <a:prstGeom prst="rect">
            <a:avLst/>
          </a:prstGeom>
        </p:spPr>
      </p:pic>
    </p:spTree>
    <p:extLst>
      <p:ext uri="{BB962C8B-B14F-4D97-AF65-F5344CB8AC3E}">
        <p14:creationId xmlns:p14="http://schemas.microsoft.com/office/powerpoint/2010/main" val="2140719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57</a:t>
            </a:fld>
            <a:endParaRPr lang="en-US" dirty="0"/>
          </a:p>
        </p:txBody>
      </p:sp>
      <p:sp>
        <p:nvSpPr>
          <p:cNvPr id="4" name="Title 3"/>
          <p:cNvSpPr>
            <a:spLocks noGrp="1"/>
          </p:cNvSpPr>
          <p:nvPr>
            <p:ph type="title"/>
          </p:nvPr>
        </p:nvSpPr>
        <p:spPr/>
        <p:txBody>
          <a:bodyPr/>
          <a:lstStyle/>
          <a:p>
            <a:r>
              <a:rPr lang="en-US" dirty="0"/>
              <a:t>Retain</a:t>
            </a:r>
          </a:p>
        </p:txBody>
      </p:sp>
      <p:sp>
        <p:nvSpPr>
          <p:cNvPr id="5" name="Content Placeholder 4"/>
          <p:cNvSpPr>
            <a:spLocks noGrp="1"/>
          </p:cNvSpPr>
          <p:nvPr>
            <p:ph sz="half" idx="13"/>
          </p:nvPr>
        </p:nvSpPr>
        <p:spPr/>
        <p:txBody>
          <a:bodyPr/>
          <a:lstStyle/>
          <a:p>
            <a:pPr marL="0" indent="0">
              <a:buNone/>
            </a:pPr>
            <a:r>
              <a:rPr lang="en-US" dirty="0"/>
              <a:t>Keep the software on-</a:t>
            </a:r>
            <a:r>
              <a:rPr lang="en-US" dirty="0" err="1"/>
              <a:t>prem</a:t>
            </a:r>
            <a:endParaRPr lang="en-US" dirty="0"/>
          </a:p>
          <a:p>
            <a:pPr marL="0" indent="0">
              <a:buNone/>
            </a:pPr>
            <a:r>
              <a:rPr lang="en-US" dirty="0"/>
              <a:t>Great for legacy apps</a:t>
            </a:r>
          </a:p>
          <a:p>
            <a:pPr marL="0" indent="0">
              <a:buNone/>
            </a:pPr>
            <a:r>
              <a:rPr lang="en-US" dirty="0"/>
              <a:t>Not ideal, but still a valid option</a:t>
            </a:r>
          </a:p>
          <a:p>
            <a:pPr marL="0" indent="0">
              <a:buNone/>
            </a:pPr>
            <a:endParaRPr lang="en-US" dirty="0"/>
          </a:p>
        </p:txBody>
      </p:sp>
      <p:sp>
        <p:nvSpPr>
          <p:cNvPr id="6" name="Content Placeholder 5"/>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52E07F5-AC4C-48D5-BFE9-7844376C9F90}"/>
              </a:ext>
            </a:extLst>
          </p:cNvPr>
          <p:cNvPicPr>
            <a:picLocks noChangeAspect="1"/>
          </p:cNvPicPr>
          <p:nvPr/>
        </p:nvPicPr>
        <p:blipFill rotWithShape="1">
          <a:blip r:embed="rId3"/>
          <a:srcRect l="23400" r="23400"/>
          <a:stretch/>
        </p:blipFill>
        <p:spPr>
          <a:xfrm>
            <a:off x="6705600" y="-11432"/>
            <a:ext cx="5504688" cy="6880860"/>
          </a:xfrm>
          <a:prstGeom prst="rect">
            <a:avLst/>
          </a:prstGeom>
        </p:spPr>
      </p:pic>
    </p:spTree>
    <p:extLst>
      <p:ext uri="{BB962C8B-B14F-4D97-AF65-F5344CB8AC3E}">
        <p14:creationId xmlns:p14="http://schemas.microsoft.com/office/powerpoint/2010/main" val="746792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7A9C3AE-D32A-444C-8592-ABFF7FAA7AD5}" type="slidenum">
              <a:rPr lang="en-US" smtClean="0"/>
              <a:pPr/>
              <a:t>58</a:t>
            </a:fld>
            <a:endParaRPr lang="en-US" dirty="0"/>
          </a:p>
        </p:txBody>
      </p:sp>
      <p:graphicFrame>
        <p:nvGraphicFramePr>
          <p:cNvPr id="4" name="Table 3">
            <a:extLst>
              <a:ext uri="{FF2B5EF4-FFF2-40B4-BE49-F238E27FC236}">
                <a16:creationId xmlns:a16="http://schemas.microsoft.com/office/drawing/2014/main" id="{64164A23-A2BE-478A-AB5E-688208861011}"/>
              </a:ext>
            </a:extLst>
          </p:cNvPr>
          <p:cNvGraphicFramePr>
            <a:graphicFrameLocks noGrp="1"/>
          </p:cNvGraphicFramePr>
          <p:nvPr/>
        </p:nvGraphicFramePr>
        <p:xfrm>
          <a:off x="2876380" y="306271"/>
          <a:ext cx="7470778" cy="5856328"/>
        </p:xfrm>
        <a:graphic>
          <a:graphicData uri="http://schemas.openxmlformats.org/drawingml/2006/table">
            <a:tbl>
              <a:tblPr/>
              <a:tblGrid>
                <a:gridCol w="3735389">
                  <a:extLst>
                    <a:ext uri="{9D8B030D-6E8A-4147-A177-3AD203B41FA5}">
                      <a16:colId xmlns:a16="http://schemas.microsoft.com/office/drawing/2014/main" val="3163374133"/>
                    </a:ext>
                  </a:extLst>
                </a:gridCol>
                <a:gridCol w="3735389">
                  <a:extLst>
                    <a:ext uri="{9D8B030D-6E8A-4147-A177-3AD203B41FA5}">
                      <a16:colId xmlns:a16="http://schemas.microsoft.com/office/drawing/2014/main" val="1274147463"/>
                    </a:ext>
                  </a:extLst>
                </a:gridCol>
              </a:tblGrid>
              <a:tr h="2928164">
                <a:tc>
                  <a:txBody>
                    <a:bodyPr/>
                    <a:lstStyle/>
                    <a:p>
                      <a:endParaRPr lang="en-US" sz="3600" dirty="0"/>
                    </a:p>
                  </a:txBody>
                  <a:tcPr marL="180438" marR="180438" marT="90219" marB="90219">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sz="3600" dirty="0"/>
                    </a:p>
                  </a:txBody>
                  <a:tcPr marL="180438" marR="180438" marT="90219" marB="90219">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885022"/>
                  </a:ext>
                </a:extLst>
              </a:tr>
              <a:tr h="2928164">
                <a:tc>
                  <a:txBody>
                    <a:bodyPr/>
                    <a:lstStyle/>
                    <a:p>
                      <a:endParaRPr lang="en-US" sz="3600" dirty="0"/>
                    </a:p>
                  </a:txBody>
                  <a:tcPr marL="180438" marR="180438" marT="90219" marB="902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endParaRPr lang="en-US" sz="3600" dirty="0"/>
                    </a:p>
                  </a:txBody>
                  <a:tcPr marL="180438" marR="180438" marT="90219" marB="9021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2704735"/>
                  </a:ext>
                </a:extLst>
              </a:tr>
            </a:tbl>
          </a:graphicData>
        </a:graphic>
      </p:graphicFrame>
      <p:sp>
        <p:nvSpPr>
          <p:cNvPr id="9" name="TextBox 8">
            <a:extLst>
              <a:ext uri="{FF2B5EF4-FFF2-40B4-BE49-F238E27FC236}">
                <a16:creationId xmlns:a16="http://schemas.microsoft.com/office/drawing/2014/main" id="{33283EFD-E9A6-4E6C-BFB1-BAC08C8DDCEF}"/>
              </a:ext>
            </a:extLst>
          </p:cNvPr>
          <p:cNvSpPr txBox="1"/>
          <p:nvPr/>
        </p:nvSpPr>
        <p:spPr>
          <a:xfrm>
            <a:off x="1844842" y="326069"/>
            <a:ext cx="1165474" cy="369332"/>
          </a:xfrm>
          <a:prstGeom prst="rect">
            <a:avLst/>
          </a:prstGeom>
          <a:noFill/>
        </p:spPr>
        <p:txBody>
          <a:bodyPr wrap="square" rtlCol="0">
            <a:spAutoFit/>
          </a:bodyPr>
          <a:lstStyle/>
          <a:p>
            <a:pPr algn="ctr"/>
            <a:r>
              <a:rPr lang="en-US" dirty="0"/>
              <a:t>High</a:t>
            </a:r>
          </a:p>
        </p:txBody>
      </p:sp>
      <p:sp>
        <p:nvSpPr>
          <p:cNvPr id="10" name="TextBox 9">
            <a:extLst>
              <a:ext uri="{FF2B5EF4-FFF2-40B4-BE49-F238E27FC236}">
                <a16:creationId xmlns:a16="http://schemas.microsoft.com/office/drawing/2014/main" id="{E2460E87-58CD-416F-9BCF-AE48CFA6D876}"/>
              </a:ext>
            </a:extLst>
          </p:cNvPr>
          <p:cNvSpPr txBox="1"/>
          <p:nvPr/>
        </p:nvSpPr>
        <p:spPr>
          <a:xfrm>
            <a:off x="1844842" y="5608602"/>
            <a:ext cx="1165474" cy="369332"/>
          </a:xfrm>
          <a:prstGeom prst="rect">
            <a:avLst/>
          </a:prstGeom>
          <a:noFill/>
        </p:spPr>
        <p:txBody>
          <a:bodyPr wrap="square" rtlCol="0">
            <a:spAutoFit/>
          </a:bodyPr>
          <a:lstStyle/>
          <a:p>
            <a:pPr algn="ctr"/>
            <a:r>
              <a:rPr lang="en-US" dirty="0"/>
              <a:t>Low</a:t>
            </a:r>
          </a:p>
        </p:txBody>
      </p:sp>
      <p:sp>
        <p:nvSpPr>
          <p:cNvPr id="11" name="TextBox 10">
            <a:extLst>
              <a:ext uri="{FF2B5EF4-FFF2-40B4-BE49-F238E27FC236}">
                <a16:creationId xmlns:a16="http://schemas.microsoft.com/office/drawing/2014/main" id="{1D246ECE-A609-4ED5-892F-4965F25D0D1D}"/>
              </a:ext>
            </a:extLst>
          </p:cNvPr>
          <p:cNvSpPr txBox="1"/>
          <p:nvPr/>
        </p:nvSpPr>
        <p:spPr>
          <a:xfrm>
            <a:off x="2579979" y="6254750"/>
            <a:ext cx="1165474" cy="369332"/>
          </a:xfrm>
          <a:prstGeom prst="rect">
            <a:avLst/>
          </a:prstGeom>
          <a:noFill/>
        </p:spPr>
        <p:txBody>
          <a:bodyPr wrap="square" rtlCol="0">
            <a:spAutoFit/>
          </a:bodyPr>
          <a:lstStyle/>
          <a:p>
            <a:pPr algn="ctr"/>
            <a:r>
              <a:rPr lang="en-US" dirty="0"/>
              <a:t>Low</a:t>
            </a:r>
          </a:p>
        </p:txBody>
      </p:sp>
      <p:sp>
        <p:nvSpPr>
          <p:cNvPr id="12" name="TextBox 11">
            <a:extLst>
              <a:ext uri="{FF2B5EF4-FFF2-40B4-BE49-F238E27FC236}">
                <a16:creationId xmlns:a16="http://schemas.microsoft.com/office/drawing/2014/main" id="{B741FBA4-2CE5-4149-B005-57E576E79795}"/>
              </a:ext>
            </a:extLst>
          </p:cNvPr>
          <p:cNvSpPr txBox="1"/>
          <p:nvPr/>
        </p:nvSpPr>
        <p:spPr>
          <a:xfrm>
            <a:off x="9612021" y="6252646"/>
            <a:ext cx="1165474" cy="369332"/>
          </a:xfrm>
          <a:prstGeom prst="rect">
            <a:avLst/>
          </a:prstGeom>
          <a:noFill/>
        </p:spPr>
        <p:txBody>
          <a:bodyPr wrap="square" rtlCol="0">
            <a:spAutoFit/>
          </a:bodyPr>
          <a:lstStyle/>
          <a:p>
            <a:pPr algn="ctr"/>
            <a:r>
              <a:rPr lang="en-US" dirty="0"/>
              <a:t>High</a:t>
            </a:r>
          </a:p>
        </p:txBody>
      </p:sp>
      <p:sp>
        <p:nvSpPr>
          <p:cNvPr id="13" name="TextBox 12">
            <a:extLst>
              <a:ext uri="{FF2B5EF4-FFF2-40B4-BE49-F238E27FC236}">
                <a16:creationId xmlns:a16="http://schemas.microsoft.com/office/drawing/2014/main" id="{B0AEAE5D-E09C-4677-86E5-F27C9CCE120A}"/>
              </a:ext>
            </a:extLst>
          </p:cNvPr>
          <p:cNvSpPr txBox="1"/>
          <p:nvPr/>
        </p:nvSpPr>
        <p:spPr>
          <a:xfrm>
            <a:off x="427538" y="2921169"/>
            <a:ext cx="2427579" cy="461665"/>
          </a:xfrm>
          <a:prstGeom prst="rect">
            <a:avLst/>
          </a:prstGeom>
          <a:noFill/>
        </p:spPr>
        <p:txBody>
          <a:bodyPr wrap="square" rtlCol="0">
            <a:spAutoFit/>
          </a:bodyPr>
          <a:lstStyle/>
          <a:p>
            <a:pPr algn="ctr"/>
            <a:r>
              <a:rPr lang="en-US" sz="2400" b="1" dirty="0"/>
              <a:t>Migration Cost</a:t>
            </a:r>
          </a:p>
        </p:txBody>
      </p:sp>
      <p:sp>
        <p:nvSpPr>
          <p:cNvPr id="14" name="TextBox 13">
            <a:extLst>
              <a:ext uri="{FF2B5EF4-FFF2-40B4-BE49-F238E27FC236}">
                <a16:creationId xmlns:a16="http://schemas.microsoft.com/office/drawing/2014/main" id="{F239C8D6-FEA1-4C3F-8265-05E33F6A80D2}"/>
              </a:ext>
            </a:extLst>
          </p:cNvPr>
          <p:cNvSpPr txBox="1"/>
          <p:nvPr/>
        </p:nvSpPr>
        <p:spPr>
          <a:xfrm>
            <a:off x="4743810" y="6254750"/>
            <a:ext cx="3869854" cy="461665"/>
          </a:xfrm>
          <a:prstGeom prst="rect">
            <a:avLst/>
          </a:prstGeom>
          <a:noFill/>
        </p:spPr>
        <p:txBody>
          <a:bodyPr wrap="square" rtlCol="0">
            <a:spAutoFit/>
          </a:bodyPr>
          <a:lstStyle/>
          <a:p>
            <a:pPr algn="ctr"/>
            <a:r>
              <a:rPr lang="en-US" sz="2400" b="1" dirty="0"/>
              <a:t>Total Cost of Ownership</a:t>
            </a:r>
          </a:p>
        </p:txBody>
      </p:sp>
      <p:sp>
        <p:nvSpPr>
          <p:cNvPr id="17" name="TextBox 16">
            <a:extLst>
              <a:ext uri="{FF2B5EF4-FFF2-40B4-BE49-F238E27FC236}">
                <a16:creationId xmlns:a16="http://schemas.microsoft.com/office/drawing/2014/main" id="{ED581F44-0FBC-4681-B165-582203E2DF0F}"/>
              </a:ext>
            </a:extLst>
          </p:cNvPr>
          <p:cNvSpPr txBox="1"/>
          <p:nvPr/>
        </p:nvSpPr>
        <p:spPr>
          <a:xfrm>
            <a:off x="9029284" y="5025151"/>
            <a:ext cx="1165474" cy="400110"/>
          </a:xfrm>
          <a:prstGeom prst="rect">
            <a:avLst/>
          </a:prstGeom>
          <a:noFill/>
        </p:spPr>
        <p:txBody>
          <a:bodyPr wrap="square" rtlCol="0">
            <a:spAutoFit/>
          </a:bodyPr>
          <a:lstStyle/>
          <a:p>
            <a:pPr algn="ctr"/>
            <a:r>
              <a:rPr lang="en-US" sz="2000" b="1" dirty="0"/>
              <a:t>Rehost</a:t>
            </a:r>
            <a:endParaRPr lang="en-US" b="1" dirty="0"/>
          </a:p>
        </p:txBody>
      </p:sp>
      <p:sp>
        <p:nvSpPr>
          <p:cNvPr id="18" name="TextBox 17">
            <a:extLst>
              <a:ext uri="{FF2B5EF4-FFF2-40B4-BE49-F238E27FC236}">
                <a16:creationId xmlns:a16="http://schemas.microsoft.com/office/drawing/2014/main" id="{6F0C6904-BF54-42DA-AA4A-EB78BAB63F8C}"/>
              </a:ext>
            </a:extLst>
          </p:cNvPr>
          <p:cNvSpPr txBox="1"/>
          <p:nvPr/>
        </p:nvSpPr>
        <p:spPr>
          <a:xfrm>
            <a:off x="5764147" y="3512617"/>
            <a:ext cx="1695243" cy="400110"/>
          </a:xfrm>
          <a:prstGeom prst="rect">
            <a:avLst/>
          </a:prstGeom>
          <a:noFill/>
        </p:spPr>
        <p:txBody>
          <a:bodyPr wrap="square" rtlCol="0">
            <a:spAutoFit/>
          </a:bodyPr>
          <a:lstStyle/>
          <a:p>
            <a:pPr algn="ctr"/>
            <a:r>
              <a:rPr lang="en-US" sz="2000" b="1" dirty="0" err="1"/>
              <a:t>Replatform</a:t>
            </a:r>
            <a:endParaRPr lang="en-US" b="1" dirty="0"/>
          </a:p>
        </p:txBody>
      </p:sp>
      <p:sp>
        <p:nvSpPr>
          <p:cNvPr id="19" name="TextBox 18">
            <a:extLst>
              <a:ext uri="{FF2B5EF4-FFF2-40B4-BE49-F238E27FC236}">
                <a16:creationId xmlns:a16="http://schemas.microsoft.com/office/drawing/2014/main" id="{CCB8A857-35A3-47FC-930A-BA00050FF240}"/>
              </a:ext>
            </a:extLst>
          </p:cNvPr>
          <p:cNvSpPr txBox="1"/>
          <p:nvPr/>
        </p:nvSpPr>
        <p:spPr>
          <a:xfrm>
            <a:off x="2626629" y="5716232"/>
            <a:ext cx="1695243" cy="400110"/>
          </a:xfrm>
          <a:prstGeom prst="rect">
            <a:avLst/>
          </a:prstGeom>
          <a:noFill/>
        </p:spPr>
        <p:txBody>
          <a:bodyPr wrap="square" rtlCol="0">
            <a:spAutoFit/>
          </a:bodyPr>
          <a:lstStyle/>
          <a:p>
            <a:pPr algn="ctr"/>
            <a:r>
              <a:rPr lang="en-US" sz="2000" b="1" dirty="0"/>
              <a:t>Retire</a:t>
            </a:r>
            <a:endParaRPr lang="en-US" b="1" dirty="0"/>
          </a:p>
        </p:txBody>
      </p:sp>
      <p:sp>
        <p:nvSpPr>
          <p:cNvPr id="20" name="TextBox 19">
            <a:extLst>
              <a:ext uri="{FF2B5EF4-FFF2-40B4-BE49-F238E27FC236}">
                <a16:creationId xmlns:a16="http://schemas.microsoft.com/office/drawing/2014/main" id="{8A495088-602A-47C0-BF8D-B91A79103958}"/>
              </a:ext>
            </a:extLst>
          </p:cNvPr>
          <p:cNvSpPr txBox="1"/>
          <p:nvPr/>
        </p:nvSpPr>
        <p:spPr>
          <a:xfrm>
            <a:off x="5764146" y="2007185"/>
            <a:ext cx="1695243" cy="400110"/>
          </a:xfrm>
          <a:prstGeom prst="rect">
            <a:avLst/>
          </a:prstGeom>
          <a:noFill/>
        </p:spPr>
        <p:txBody>
          <a:bodyPr wrap="square" rtlCol="0">
            <a:spAutoFit/>
          </a:bodyPr>
          <a:lstStyle/>
          <a:p>
            <a:pPr algn="ctr"/>
            <a:r>
              <a:rPr lang="en-US" sz="2000" b="1" dirty="0"/>
              <a:t>Repurchase</a:t>
            </a:r>
            <a:endParaRPr lang="en-US" b="1" dirty="0"/>
          </a:p>
        </p:txBody>
      </p:sp>
      <p:sp>
        <p:nvSpPr>
          <p:cNvPr id="21" name="TextBox 20">
            <a:extLst>
              <a:ext uri="{FF2B5EF4-FFF2-40B4-BE49-F238E27FC236}">
                <a16:creationId xmlns:a16="http://schemas.microsoft.com/office/drawing/2014/main" id="{A8D0A87D-D32F-450F-BFFC-0A720C9349E8}"/>
              </a:ext>
            </a:extLst>
          </p:cNvPr>
          <p:cNvSpPr txBox="1"/>
          <p:nvPr/>
        </p:nvSpPr>
        <p:spPr>
          <a:xfrm>
            <a:off x="4837640" y="1509334"/>
            <a:ext cx="1695243" cy="400110"/>
          </a:xfrm>
          <a:prstGeom prst="rect">
            <a:avLst/>
          </a:prstGeom>
          <a:noFill/>
        </p:spPr>
        <p:txBody>
          <a:bodyPr wrap="square" rtlCol="0">
            <a:spAutoFit/>
          </a:bodyPr>
          <a:lstStyle/>
          <a:p>
            <a:pPr algn="ctr"/>
            <a:r>
              <a:rPr lang="en-US" sz="2000" b="1" dirty="0"/>
              <a:t>Rearchitect</a:t>
            </a:r>
            <a:endParaRPr lang="en-US" b="1" dirty="0"/>
          </a:p>
        </p:txBody>
      </p:sp>
      <p:sp>
        <p:nvSpPr>
          <p:cNvPr id="22" name="TextBox 21">
            <a:extLst>
              <a:ext uri="{FF2B5EF4-FFF2-40B4-BE49-F238E27FC236}">
                <a16:creationId xmlns:a16="http://schemas.microsoft.com/office/drawing/2014/main" id="{F162147A-7149-47FB-85E7-A6B00C65B24B}"/>
              </a:ext>
            </a:extLst>
          </p:cNvPr>
          <p:cNvSpPr txBox="1"/>
          <p:nvPr/>
        </p:nvSpPr>
        <p:spPr>
          <a:xfrm>
            <a:off x="7916778" y="5643208"/>
            <a:ext cx="1695243" cy="400110"/>
          </a:xfrm>
          <a:prstGeom prst="rect">
            <a:avLst/>
          </a:prstGeom>
          <a:noFill/>
        </p:spPr>
        <p:txBody>
          <a:bodyPr wrap="square" rtlCol="0">
            <a:spAutoFit/>
          </a:bodyPr>
          <a:lstStyle/>
          <a:p>
            <a:pPr algn="ctr"/>
            <a:r>
              <a:rPr lang="en-US" sz="2000" b="1" dirty="0"/>
              <a:t>Retain</a:t>
            </a:r>
            <a:endParaRPr lang="en-US" b="1" dirty="0"/>
          </a:p>
        </p:txBody>
      </p:sp>
    </p:spTree>
    <p:extLst>
      <p:ext uri="{BB962C8B-B14F-4D97-AF65-F5344CB8AC3E}">
        <p14:creationId xmlns:p14="http://schemas.microsoft.com/office/powerpoint/2010/main" val="2616582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a:t>
            </a:r>
          </a:p>
        </p:txBody>
      </p:sp>
      <p:sp>
        <p:nvSpPr>
          <p:cNvPr id="4" name="Slide Number Placeholder 3"/>
          <p:cNvSpPr>
            <a:spLocks noGrp="1"/>
          </p:cNvSpPr>
          <p:nvPr>
            <p:ph type="sldNum" sz="quarter" idx="12"/>
          </p:nvPr>
        </p:nvSpPr>
        <p:spPr/>
        <p:txBody>
          <a:bodyPr/>
          <a:lstStyle/>
          <a:p>
            <a:fld id="{37A9C3AE-D32A-444C-8592-ABFF7FAA7AD5}" type="slidenum">
              <a:rPr lang="en-US" smtClean="0"/>
              <a:t>59</a:t>
            </a:fld>
            <a:endParaRPr lang="en-US"/>
          </a:p>
        </p:txBody>
      </p:sp>
    </p:spTree>
    <p:extLst>
      <p:ext uri="{BB962C8B-B14F-4D97-AF65-F5344CB8AC3E}">
        <p14:creationId xmlns:p14="http://schemas.microsoft.com/office/powerpoint/2010/main" val="2754983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Two Axis Model</a:t>
            </a:r>
          </a:p>
        </p:txBody>
      </p:sp>
      <p:sp>
        <p:nvSpPr>
          <p:cNvPr id="7" name="Content Placeholder 6"/>
          <p:cNvSpPr>
            <a:spLocks noGrp="1"/>
          </p:cNvSpPr>
          <p:nvPr>
            <p:ph sz="half" idx="1"/>
          </p:nvPr>
        </p:nvSpPr>
        <p:spPr>
          <a:xfrm>
            <a:off x="609602" y="1282045"/>
            <a:ext cx="8554276" cy="2912267"/>
          </a:xfrm>
        </p:spPr>
        <p:txBody>
          <a:bodyPr>
            <a:normAutofit/>
          </a:bodyPr>
          <a:lstStyle/>
          <a:p>
            <a:pPr marL="0" indent="0">
              <a:buNone/>
            </a:pPr>
            <a:r>
              <a:rPr lang="en-US" sz="4400" dirty="0"/>
              <a:t>Ownership of Hardware</a:t>
            </a:r>
          </a:p>
          <a:p>
            <a:pPr marL="0" indent="0">
              <a:buNone/>
            </a:pPr>
            <a:endParaRPr lang="en-US" sz="4400" dirty="0"/>
          </a:p>
          <a:p>
            <a:pPr marL="0" indent="0">
              <a:buNone/>
            </a:pPr>
            <a:r>
              <a:rPr lang="en-US" sz="4400" dirty="0"/>
              <a:t>Abstraction of Services</a:t>
            </a:r>
          </a:p>
          <a:p>
            <a:pPr marL="0" indent="0">
              <a:buNone/>
            </a:pPr>
            <a:endParaRPr lang="en-US" sz="4400" dirty="0"/>
          </a:p>
        </p:txBody>
      </p:sp>
      <p:sp>
        <p:nvSpPr>
          <p:cNvPr id="3" name="Slide Number Placeholder 2"/>
          <p:cNvSpPr>
            <a:spLocks noGrp="1"/>
          </p:cNvSpPr>
          <p:nvPr>
            <p:ph type="sldNum" sz="quarter" idx="12"/>
          </p:nvPr>
        </p:nvSpPr>
        <p:spPr/>
        <p:txBody>
          <a:bodyPr/>
          <a:lstStyle/>
          <a:p>
            <a:fld id="{37A9C3AE-D32A-444C-8592-ABFF7FAA7AD5}" type="slidenum">
              <a:rPr lang="en-US" smtClean="0"/>
              <a:t>6</a:t>
            </a:fld>
            <a:endParaRPr lang="en-US"/>
          </a:p>
        </p:txBody>
      </p:sp>
    </p:spTree>
    <p:extLst>
      <p:ext uri="{BB962C8B-B14F-4D97-AF65-F5344CB8AC3E}">
        <p14:creationId xmlns:p14="http://schemas.microsoft.com/office/powerpoint/2010/main" val="3702037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 you get rid of it or consolidate? </a:t>
            </a:r>
          </a:p>
        </p:txBody>
      </p:sp>
      <p:sp>
        <p:nvSpPr>
          <p:cNvPr id="4" name="Slide Number Placeholder 3"/>
          <p:cNvSpPr>
            <a:spLocks noGrp="1"/>
          </p:cNvSpPr>
          <p:nvPr>
            <p:ph type="sldNum" sz="quarter" idx="12"/>
          </p:nvPr>
        </p:nvSpPr>
        <p:spPr/>
        <p:txBody>
          <a:bodyPr/>
          <a:lstStyle/>
          <a:p>
            <a:fld id="{37A9C3AE-D32A-444C-8592-ABFF7FAA7AD5}" type="slidenum">
              <a:rPr lang="en-US" smtClean="0"/>
              <a:t>60</a:t>
            </a:fld>
            <a:endParaRPr lang="en-US"/>
          </a:p>
        </p:txBody>
      </p:sp>
      <p:sp>
        <p:nvSpPr>
          <p:cNvPr id="7" name="Flowchart: Decision 6"/>
          <p:cNvSpPr/>
          <p:nvPr/>
        </p:nvSpPr>
        <p:spPr>
          <a:xfrm>
            <a:off x="1944913" y="2955596"/>
            <a:ext cx="1756229" cy="13788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p:nvSpPr>
        <p:spPr>
          <a:xfrm>
            <a:off x="6193390" y="2955596"/>
            <a:ext cx="2801257" cy="12772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Retire It</a:t>
            </a:r>
          </a:p>
        </p:txBody>
      </p:sp>
      <p:sp>
        <p:nvSpPr>
          <p:cNvPr id="16" name="Right Arrow 15"/>
          <p:cNvSpPr/>
          <p:nvPr/>
        </p:nvSpPr>
        <p:spPr>
          <a:xfrm>
            <a:off x="4395723" y="3325709"/>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7" name="Right Arrow 16"/>
          <p:cNvSpPr/>
          <p:nvPr/>
        </p:nvSpPr>
        <p:spPr>
          <a:xfrm rot="5400000">
            <a:off x="2271484" y="5197142"/>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18" name="Right Arrow 17"/>
          <p:cNvSpPr/>
          <p:nvPr/>
        </p:nvSpPr>
        <p:spPr>
          <a:xfrm rot="5400000">
            <a:off x="2271484" y="1901105"/>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14713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Is this software strategically important? </a:t>
            </a:r>
          </a:p>
        </p:txBody>
      </p:sp>
      <p:sp>
        <p:nvSpPr>
          <p:cNvPr id="4" name="Slide Number Placeholder 3"/>
          <p:cNvSpPr>
            <a:spLocks noGrp="1"/>
          </p:cNvSpPr>
          <p:nvPr>
            <p:ph type="sldNum" sz="quarter" idx="12"/>
          </p:nvPr>
        </p:nvSpPr>
        <p:spPr/>
        <p:txBody>
          <a:bodyPr/>
          <a:lstStyle/>
          <a:p>
            <a:fld id="{37A9C3AE-D32A-444C-8592-ABFF7FAA7AD5}" type="slidenum">
              <a:rPr lang="en-US" smtClean="0"/>
              <a:t>61</a:t>
            </a:fld>
            <a:endParaRPr lang="en-US"/>
          </a:p>
        </p:txBody>
      </p:sp>
      <p:sp>
        <p:nvSpPr>
          <p:cNvPr id="7" name="Flowchart: Decision 6"/>
          <p:cNvSpPr/>
          <p:nvPr/>
        </p:nvSpPr>
        <p:spPr>
          <a:xfrm>
            <a:off x="1944913" y="2955596"/>
            <a:ext cx="1756229" cy="13788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p:nvSpPr>
        <p:spPr>
          <a:xfrm>
            <a:off x="6193390" y="2955596"/>
            <a:ext cx="2801257" cy="12772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Consider purchasing it</a:t>
            </a:r>
          </a:p>
        </p:txBody>
      </p:sp>
      <p:sp>
        <p:nvSpPr>
          <p:cNvPr id="16" name="Right Arrow 15"/>
          <p:cNvSpPr/>
          <p:nvPr/>
        </p:nvSpPr>
        <p:spPr>
          <a:xfrm>
            <a:off x="4395723" y="3325709"/>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17" name="Right Arrow 16"/>
          <p:cNvSpPr/>
          <p:nvPr/>
        </p:nvSpPr>
        <p:spPr>
          <a:xfrm rot="5400000">
            <a:off x="2271484" y="5197142"/>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8" name="Right Arrow 17"/>
          <p:cNvSpPr/>
          <p:nvPr/>
        </p:nvSpPr>
        <p:spPr>
          <a:xfrm rot="5400000">
            <a:off x="2271484" y="1901105"/>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2813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1858"/>
            <a:ext cx="10972800" cy="916920"/>
          </a:xfrm>
        </p:spPr>
        <p:txBody>
          <a:bodyPr>
            <a:normAutofit/>
          </a:bodyPr>
          <a:lstStyle/>
          <a:p>
            <a:r>
              <a:rPr lang="en-US" dirty="0"/>
              <a:t>Can you just </a:t>
            </a:r>
            <a:r>
              <a:rPr lang="en-US" dirty="0" err="1"/>
              <a:t>replatform</a:t>
            </a:r>
            <a:r>
              <a:rPr lang="en-US" dirty="0"/>
              <a:t>?</a:t>
            </a:r>
          </a:p>
        </p:txBody>
      </p:sp>
      <p:sp>
        <p:nvSpPr>
          <p:cNvPr id="4" name="Slide Number Placeholder 3"/>
          <p:cNvSpPr>
            <a:spLocks noGrp="1"/>
          </p:cNvSpPr>
          <p:nvPr>
            <p:ph type="sldNum" sz="quarter" idx="12"/>
          </p:nvPr>
        </p:nvSpPr>
        <p:spPr>
          <a:xfrm>
            <a:off x="8839200" y="6254750"/>
            <a:ext cx="2743200" cy="365125"/>
          </a:xfrm>
        </p:spPr>
        <p:txBody>
          <a:bodyPr/>
          <a:lstStyle/>
          <a:p>
            <a:fld id="{37A9C3AE-D32A-444C-8592-ABFF7FAA7AD5}" type="slidenum">
              <a:rPr lang="en-US" smtClean="0"/>
              <a:t>62</a:t>
            </a:fld>
            <a:endParaRPr lang="en-US"/>
          </a:p>
        </p:txBody>
      </p:sp>
      <p:sp>
        <p:nvSpPr>
          <p:cNvPr id="7" name="Flowchart: Decision 6"/>
          <p:cNvSpPr/>
          <p:nvPr/>
        </p:nvSpPr>
        <p:spPr>
          <a:xfrm>
            <a:off x="1944913" y="2955596"/>
            <a:ext cx="1756229" cy="13788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p:nvSpPr>
        <p:spPr>
          <a:xfrm>
            <a:off x="6193390" y="2955596"/>
            <a:ext cx="2801257" cy="12772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Replatform</a:t>
            </a:r>
            <a:r>
              <a:rPr lang="en-US" dirty="0"/>
              <a:t> It</a:t>
            </a:r>
          </a:p>
        </p:txBody>
      </p:sp>
      <p:sp>
        <p:nvSpPr>
          <p:cNvPr id="16" name="Right Arrow 15"/>
          <p:cNvSpPr/>
          <p:nvPr/>
        </p:nvSpPr>
        <p:spPr>
          <a:xfrm>
            <a:off x="4395723" y="3325709"/>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7" name="Right Arrow 16"/>
          <p:cNvSpPr/>
          <p:nvPr/>
        </p:nvSpPr>
        <p:spPr>
          <a:xfrm rot="5400000">
            <a:off x="2271484" y="5197142"/>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18" name="Right Arrow 17"/>
          <p:cNvSpPr/>
          <p:nvPr/>
        </p:nvSpPr>
        <p:spPr>
          <a:xfrm rot="5400000">
            <a:off x="2271484" y="1901105"/>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945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worth </a:t>
            </a:r>
            <a:r>
              <a:rPr lang="en-US" dirty="0" err="1"/>
              <a:t>rearchitecting</a:t>
            </a:r>
            <a:r>
              <a:rPr lang="en-US" dirty="0"/>
              <a:t>?</a:t>
            </a:r>
          </a:p>
        </p:txBody>
      </p:sp>
      <p:sp>
        <p:nvSpPr>
          <p:cNvPr id="4" name="Slide Number Placeholder 3"/>
          <p:cNvSpPr>
            <a:spLocks noGrp="1"/>
          </p:cNvSpPr>
          <p:nvPr>
            <p:ph type="sldNum" sz="quarter" idx="12"/>
          </p:nvPr>
        </p:nvSpPr>
        <p:spPr/>
        <p:txBody>
          <a:bodyPr/>
          <a:lstStyle/>
          <a:p>
            <a:fld id="{37A9C3AE-D32A-444C-8592-ABFF7FAA7AD5}" type="slidenum">
              <a:rPr lang="en-US" smtClean="0"/>
              <a:t>63</a:t>
            </a:fld>
            <a:endParaRPr lang="en-US"/>
          </a:p>
        </p:txBody>
      </p:sp>
      <p:sp>
        <p:nvSpPr>
          <p:cNvPr id="5" name="Flowchart: Decision 4"/>
          <p:cNvSpPr/>
          <p:nvPr/>
        </p:nvSpPr>
        <p:spPr>
          <a:xfrm>
            <a:off x="1792514" y="3142346"/>
            <a:ext cx="1756229" cy="13788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Process 5"/>
          <p:cNvSpPr/>
          <p:nvPr/>
        </p:nvSpPr>
        <p:spPr>
          <a:xfrm>
            <a:off x="6040991" y="3142346"/>
            <a:ext cx="2801257" cy="127725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Rearchitect</a:t>
            </a:r>
            <a:r>
              <a:rPr lang="en-US" dirty="0"/>
              <a:t> It</a:t>
            </a:r>
          </a:p>
        </p:txBody>
      </p:sp>
      <p:sp>
        <p:nvSpPr>
          <p:cNvPr id="7" name="Right Arrow 6"/>
          <p:cNvSpPr/>
          <p:nvPr/>
        </p:nvSpPr>
        <p:spPr>
          <a:xfrm>
            <a:off x="4243324" y="3512459"/>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8" name="Right Arrow 7"/>
          <p:cNvSpPr/>
          <p:nvPr/>
        </p:nvSpPr>
        <p:spPr>
          <a:xfrm rot="5400000">
            <a:off x="2119085" y="5383892"/>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9" name="Right Arrow 8"/>
          <p:cNvSpPr/>
          <p:nvPr/>
        </p:nvSpPr>
        <p:spPr>
          <a:xfrm rot="5400000">
            <a:off x="2119085" y="2087855"/>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9482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Should we start over?</a:t>
            </a:r>
          </a:p>
        </p:txBody>
      </p:sp>
      <p:sp>
        <p:nvSpPr>
          <p:cNvPr id="4" name="Slide Number Placeholder 3"/>
          <p:cNvSpPr>
            <a:spLocks noGrp="1"/>
          </p:cNvSpPr>
          <p:nvPr>
            <p:ph type="sldNum" sz="quarter" idx="12"/>
          </p:nvPr>
        </p:nvSpPr>
        <p:spPr/>
        <p:txBody>
          <a:bodyPr/>
          <a:lstStyle/>
          <a:p>
            <a:fld id="{37A9C3AE-D32A-444C-8592-ABFF7FAA7AD5}" type="slidenum">
              <a:rPr lang="en-US" smtClean="0"/>
              <a:t>64</a:t>
            </a:fld>
            <a:endParaRPr lang="en-US"/>
          </a:p>
        </p:txBody>
      </p:sp>
      <p:sp>
        <p:nvSpPr>
          <p:cNvPr id="7" name="Flowchart: Decision 6"/>
          <p:cNvSpPr/>
          <p:nvPr/>
        </p:nvSpPr>
        <p:spPr>
          <a:xfrm>
            <a:off x="4978397" y="2955595"/>
            <a:ext cx="1756229" cy="1378857"/>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p:nvSpPr>
        <p:spPr>
          <a:xfrm>
            <a:off x="8356016" y="3194322"/>
            <a:ext cx="2163681" cy="9865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Rebuild It</a:t>
            </a:r>
          </a:p>
        </p:txBody>
      </p:sp>
      <p:sp>
        <p:nvSpPr>
          <p:cNvPr id="16" name="Right Arrow 15"/>
          <p:cNvSpPr/>
          <p:nvPr/>
        </p:nvSpPr>
        <p:spPr>
          <a:xfrm>
            <a:off x="6993778" y="3335326"/>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8" name="Right Arrow 17"/>
          <p:cNvSpPr/>
          <p:nvPr/>
        </p:nvSpPr>
        <p:spPr>
          <a:xfrm rot="5400000">
            <a:off x="5304968" y="1901104"/>
            <a:ext cx="1103086" cy="6386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Left Arrow 2"/>
          <p:cNvSpPr/>
          <p:nvPr/>
        </p:nvSpPr>
        <p:spPr>
          <a:xfrm>
            <a:off x="3425370" y="3439885"/>
            <a:ext cx="1190171" cy="5244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10" name="Flowchart: Process 9"/>
          <p:cNvSpPr/>
          <p:nvPr/>
        </p:nvSpPr>
        <p:spPr>
          <a:xfrm>
            <a:off x="1011372" y="3159217"/>
            <a:ext cx="2163681" cy="98654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647624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12648" y="2750517"/>
            <a:ext cx="10972800" cy="916920"/>
          </a:xfrm>
        </p:spPr>
        <p:txBody>
          <a:bodyPr>
            <a:normAutofit/>
          </a:bodyPr>
          <a:lstStyle/>
          <a:p>
            <a:pPr algn="ctr"/>
            <a:r>
              <a:rPr lang="en-US" sz="5400" dirty="0"/>
              <a:t>What about training?</a:t>
            </a:r>
          </a:p>
        </p:txBody>
      </p:sp>
      <p:sp>
        <p:nvSpPr>
          <p:cNvPr id="5" name="Slide Number Placeholder 4"/>
          <p:cNvSpPr>
            <a:spLocks noGrp="1"/>
          </p:cNvSpPr>
          <p:nvPr>
            <p:ph type="sldNum" sz="quarter" idx="12"/>
          </p:nvPr>
        </p:nvSpPr>
        <p:spPr/>
        <p:txBody>
          <a:bodyPr/>
          <a:lstStyle/>
          <a:p>
            <a:fld id="{37A9C3AE-D32A-444C-8592-ABFF7FAA7AD5}" type="slidenum">
              <a:rPr lang="en-US" smtClean="0"/>
              <a:t>65</a:t>
            </a:fld>
            <a:endParaRPr lang="en-US"/>
          </a:p>
        </p:txBody>
      </p:sp>
    </p:spTree>
    <p:extLst>
      <p:ext uri="{BB962C8B-B14F-4D97-AF65-F5344CB8AC3E}">
        <p14:creationId xmlns:p14="http://schemas.microsoft.com/office/powerpoint/2010/main" val="1054792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needs to change culturally?</a:t>
            </a:r>
          </a:p>
        </p:txBody>
      </p:sp>
      <p:sp>
        <p:nvSpPr>
          <p:cNvPr id="3" name="Content Placeholder 2"/>
          <p:cNvSpPr>
            <a:spLocks noGrp="1"/>
          </p:cNvSpPr>
          <p:nvPr>
            <p:ph idx="1"/>
          </p:nvPr>
        </p:nvSpPr>
        <p:spPr/>
        <p:txBody>
          <a:bodyPr/>
          <a:lstStyle/>
          <a:p>
            <a:pPr marL="0" indent="0">
              <a:buNone/>
            </a:pPr>
            <a:r>
              <a:rPr lang="en-US" dirty="0"/>
              <a:t>DevOps</a:t>
            </a:r>
          </a:p>
          <a:p>
            <a:pPr marL="0" indent="0">
              <a:buNone/>
            </a:pPr>
            <a:r>
              <a:rPr lang="en-US" dirty="0"/>
              <a:t>Empowered developers</a:t>
            </a:r>
          </a:p>
          <a:p>
            <a:pPr marL="0" indent="0">
              <a:buNone/>
            </a:pPr>
            <a:r>
              <a:rPr lang="en-US" dirty="0"/>
              <a:t>Automation everywhere</a:t>
            </a:r>
          </a:p>
        </p:txBody>
      </p:sp>
      <p:sp>
        <p:nvSpPr>
          <p:cNvPr id="4" name="Slide Number Placeholder 3"/>
          <p:cNvSpPr>
            <a:spLocks noGrp="1"/>
          </p:cNvSpPr>
          <p:nvPr>
            <p:ph type="sldNum" sz="quarter" idx="12"/>
          </p:nvPr>
        </p:nvSpPr>
        <p:spPr/>
        <p:txBody>
          <a:bodyPr/>
          <a:lstStyle/>
          <a:p>
            <a:fld id="{37A9C3AE-D32A-444C-8592-ABFF7FAA7AD5}" type="slidenum">
              <a:rPr lang="en-US" smtClean="0"/>
              <a:t>66</a:t>
            </a:fld>
            <a:endParaRPr lang="en-US"/>
          </a:p>
        </p:txBody>
      </p:sp>
    </p:spTree>
    <p:extLst>
      <p:ext uri="{BB962C8B-B14F-4D97-AF65-F5344CB8AC3E}">
        <p14:creationId xmlns:p14="http://schemas.microsoft.com/office/powerpoint/2010/main" val="9236819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Upskilling Teams: Things to Learn</a:t>
            </a:r>
          </a:p>
        </p:txBody>
      </p:sp>
      <p:sp>
        <p:nvSpPr>
          <p:cNvPr id="3" name="Content Placeholder 2"/>
          <p:cNvSpPr>
            <a:spLocks noGrp="1"/>
          </p:cNvSpPr>
          <p:nvPr>
            <p:ph idx="1"/>
          </p:nvPr>
        </p:nvSpPr>
        <p:spPr/>
        <p:txBody>
          <a:bodyPr/>
          <a:lstStyle/>
          <a:p>
            <a:pPr marL="0" indent="0">
              <a:buNone/>
            </a:pPr>
            <a:r>
              <a:rPr lang="en-US" dirty="0"/>
              <a:t>General Cloud Concepts</a:t>
            </a:r>
          </a:p>
          <a:p>
            <a:pPr marL="0" indent="0">
              <a:buNone/>
            </a:pPr>
            <a:r>
              <a:rPr lang="en-US" dirty="0"/>
              <a:t>Infrastructure Design</a:t>
            </a:r>
          </a:p>
          <a:p>
            <a:pPr marL="0" indent="0">
              <a:buNone/>
            </a:pPr>
            <a:r>
              <a:rPr lang="en-US" dirty="0"/>
              <a:t>Specific Azure Services</a:t>
            </a:r>
          </a:p>
          <a:p>
            <a:pPr marL="0" indent="0">
              <a:buNone/>
            </a:pPr>
            <a:r>
              <a:rPr lang="en-US" dirty="0"/>
              <a:t>Cloud Architecture Patterns</a:t>
            </a:r>
          </a:p>
          <a:p>
            <a:pPr marL="0" indent="0">
              <a:buNone/>
            </a:pPr>
            <a:r>
              <a:rPr lang="en-US" dirty="0"/>
              <a:t>Test Automation</a:t>
            </a:r>
          </a:p>
          <a:p>
            <a:pPr marL="0" indent="0">
              <a:buNone/>
            </a:pPr>
            <a:r>
              <a:rPr lang="en-US" dirty="0"/>
              <a:t>Build Automation</a:t>
            </a:r>
          </a:p>
          <a:p>
            <a:pPr marL="0" indent="0">
              <a:buNone/>
            </a:pPr>
            <a:endParaRPr lang="en-US" dirty="0"/>
          </a:p>
        </p:txBody>
      </p:sp>
      <p:sp>
        <p:nvSpPr>
          <p:cNvPr id="5" name="Slide Number Placeholder 4"/>
          <p:cNvSpPr>
            <a:spLocks noGrp="1"/>
          </p:cNvSpPr>
          <p:nvPr>
            <p:ph type="sldNum" sz="quarter" idx="12"/>
          </p:nvPr>
        </p:nvSpPr>
        <p:spPr/>
        <p:txBody>
          <a:bodyPr/>
          <a:lstStyle/>
          <a:p>
            <a:fld id="{37A9C3AE-D32A-444C-8592-ABFF7FAA7AD5}" type="slidenum">
              <a:rPr lang="en-US" smtClean="0"/>
              <a:t>67</a:t>
            </a:fld>
            <a:endParaRPr lang="en-US"/>
          </a:p>
        </p:txBody>
      </p:sp>
    </p:spTree>
    <p:extLst>
      <p:ext uri="{BB962C8B-B14F-4D97-AF65-F5344CB8AC3E}">
        <p14:creationId xmlns:p14="http://schemas.microsoft.com/office/powerpoint/2010/main" val="10476605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pPr marL="0" indent="0">
              <a:buNone/>
            </a:pPr>
            <a:r>
              <a:rPr lang="en-US" dirty="0"/>
              <a:t>Video Training</a:t>
            </a:r>
          </a:p>
          <a:p>
            <a:pPr marL="0" indent="0">
              <a:buNone/>
            </a:pPr>
            <a:r>
              <a:rPr lang="en-US" dirty="0"/>
              <a:t>MSDN Azure Credits</a:t>
            </a:r>
          </a:p>
          <a:p>
            <a:pPr marL="0" indent="0">
              <a:buNone/>
            </a:pPr>
            <a:r>
              <a:rPr lang="en-US" dirty="0"/>
              <a:t>Hackathons</a:t>
            </a:r>
          </a:p>
          <a:p>
            <a:pPr marL="0" indent="0">
              <a:buNone/>
            </a:pPr>
            <a:r>
              <a:rPr lang="en-US" dirty="0"/>
              <a:t>Accelerators</a:t>
            </a:r>
          </a:p>
        </p:txBody>
      </p:sp>
      <p:sp>
        <p:nvSpPr>
          <p:cNvPr id="5" name="Slide Number Placeholder 4"/>
          <p:cNvSpPr>
            <a:spLocks noGrp="1"/>
          </p:cNvSpPr>
          <p:nvPr>
            <p:ph type="sldNum" sz="quarter" idx="12"/>
          </p:nvPr>
        </p:nvSpPr>
        <p:spPr/>
        <p:txBody>
          <a:bodyPr/>
          <a:lstStyle/>
          <a:p>
            <a:fld id="{37A9C3AE-D32A-444C-8592-ABFF7FAA7AD5}" type="slidenum">
              <a:rPr lang="en-US" smtClean="0"/>
              <a:t>68</a:t>
            </a:fld>
            <a:endParaRPr lang="en-US"/>
          </a:p>
        </p:txBody>
      </p:sp>
    </p:spTree>
    <p:extLst>
      <p:ext uri="{BB962C8B-B14F-4D97-AF65-F5344CB8AC3E}">
        <p14:creationId xmlns:p14="http://schemas.microsoft.com/office/powerpoint/2010/main" val="1207346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real stuff</a:t>
            </a:r>
          </a:p>
        </p:txBody>
      </p:sp>
      <p:sp>
        <p:nvSpPr>
          <p:cNvPr id="3" name="Content Placeholder 2"/>
          <p:cNvSpPr>
            <a:spLocks noGrp="1"/>
          </p:cNvSpPr>
          <p:nvPr>
            <p:ph idx="1"/>
          </p:nvPr>
        </p:nvSpPr>
        <p:spPr/>
        <p:txBody>
          <a:bodyPr/>
          <a:lstStyle/>
          <a:p>
            <a:pPr marL="0" indent="0">
              <a:buNone/>
            </a:pPr>
            <a:r>
              <a:rPr lang="en-US" dirty="0"/>
              <a:t>Find a low priority app</a:t>
            </a:r>
          </a:p>
          <a:p>
            <a:pPr marL="0" indent="0">
              <a:buNone/>
            </a:pPr>
            <a:r>
              <a:rPr lang="en-US" dirty="0"/>
              <a:t>Get stuff in prod</a:t>
            </a:r>
          </a:p>
        </p:txBody>
      </p:sp>
      <p:sp>
        <p:nvSpPr>
          <p:cNvPr id="4" name="Slide Number Placeholder 3"/>
          <p:cNvSpPr>
            <a:spLocks noGrp="1"/>
          </p:cNvSpPr>
          <p:nvPr>
            <p:ph type="sldNum" sz="quarter" idx="12"/>
          </p:nvPr>
        </p:nvSpPr>
        <p:spPr/>
        <p:txBody>
          <a:bodyPr/>
          <a:lstStyle/>
          <a:p>
            <a:fld id="{37A9C3AE-D32A-444C-8592-ABFF7FAA7AD5}" type="slidenum">
              <a:rPr lang="en-US" smtClean="0"/>
              <a:t>69</a:t>
            </a:fld>
            <a:endParaRPr lang="en-US"/>
          </a:p>
        </p:txBody>
      </p:sp>
    </p:spTree>
    <p:extLst>
      <p:ext uri="{BB962C8B-B14F-4D97-AF65-F5344CB8AC3E}">
        <p14:creationId xmlns:p14="http://schemas.microsoft.com/office/powerpoint/2010/main" val="300061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a:stretch>
        </a:blipFill>
        <a:effectLst/>
      </p:bgPr>
    </p:bg>
    <p:spTree>
      <p:nvGrpSpPr>
        <p:cNvPr id="1" name=""/>
        <p:cNvGrpSpPr/>
        <p:nvPr/>
      </p:nvGrpSpPr>
      <p:grpSpPr>
        <a:xfrm>
          <a:off x="0" y="0"/>
          <a:ext cx="0" cy="0"/>
          <a:chOff x="0" y="0"/>
          <a:chExt cx="0" cy="0"/>
        </a:xfrm>
      </p:grpSpPr>
      <p:sp>
        <p:nvSpPr>
          <p:cNvPr id="4" name="Content Placeholder 6"/>
          <p:cNvSpPr txBox="1">
            <a:spLocks/>
          </p:cNvSpPr>
          <p:nvPr/>
        </p:nvSpPr>
        <p:spPr>
          <a:xfrm>
            <a:off x="477077" y="2891983"/>
            <a:ext cx="11509513" cy="1143102"/>
          </a:xfrm>
          <a:prstGeom prst="rect">
            <a:avLst/>
          </a:prstGeom>
        </p:spPr>
        <p:txBody>
          <a:bodyPr>
            <a:normAutofit/>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200"/>
              </a:spcAft>
              <a:buClrTx/>
              <a:buSzTx/>
              <a:buFont typeface="Arial" panose="020B0604020202020204" pitchFamily="34" charset="0"/>
              <a:buNone/>
              <a:tabLst/>
              <a:defRPr/>
            </a:pPr>
            <a:r>
              <a:rPr kumimoji="0" lang="en-US" sz="4400" b="1" i="0" u="none" strike="noStrike" kern="1200" cap="none" spc="0" normalizeH="0" baseline="0" noProof="0" dirty="0">
                <a:ln>
                  <a:noFill/>
                </a:ln>
                <a:solidFill>
                  <a:srgbClr val="FEFFFF"/>
                </a:solidFill>
                <a:effectLst/>
                <a:uLnTx/>
                <a:uFillTx/>
                <a:latin typeface="Arial" panose="020B0604020202020204" pitchFamily="34" charset="0"/>
                <a:ea typeface="+mn-ea"/>
                <a:cs typeface="+mn-cs"/>
              </a:rPr>
              <a:t>Ownership of Hardware</a:t>
            </a:r>
          </a:p>
        </p:txBody>
      </p:sp>
    </p:spTree>
    <p:extLst>
      <p:ext uri="{BB962C8B-B14F-4D97-AF65-F5344CB8AC3E}">
        <p14:creationId xmlns:p14="http://schemas.microsoft.com/office/powerpoint/2010/main" val="1212300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Cloud at CUNA</a:t>
            </a:r>
          </a:p>
        </p:txBody>
      </p:sp>
      <p:sp>
        <p:nvSpPr>
          <p:cNvPr id="2" name="Text Placeholder 1">
            <a:extLst>
              <a:ext uri="{FF2B5EF4-FFF2-40B4-BE49-F238E27FC236}">
                <a16:creationId xmlns:a16="http://schemas.microsoft.com/office/drawing/2014/main" id="{60BDF67F-1A64-443D-9EFC-0F8CFF27569B}"/>
              </a:ext>
            </a:extLst>
          </p:cNvPr>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37A9C3AE-D32A-444C-8592-ABFF7FAA7AD5}" type="slidenum">
              <a:rPr lang="en-US" smtClean="0"/>
              <a:t>70</a:t>
            </a:fld>
            <a:endParaRPr lang="en-US"/>
          </a:p>
        </p:txBody>
      </p:sp>
    </p:spTree>
    <p:extLst>
      <p:ext uri="{BB962C8B-B14F-4D97-AF65-F5344CB8AC3E}">
        <p14:creationId xmlns:p14="http://schemas.microsoft.com/office/powerpoint/2010/main" val="3828755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CUNA Adoption Models</a:t>
            </a:r>
          </a:p>
        </p:txBody>
      </p:sp>
      <p:sp>
        <p:nvSpPr>
          <p:cNvPr id="3" name="Content Placeholder 2"/>
          <p:cNvSpPr>
            <a:spLocks noGrp="1"/>
          </p:cNvSpPr>
          <p:nvPr>
            <p:ph idx="1"/>
          </p:nvPr>
        </p:nvSpPr>
        <p:spPr/>
        <p:txBody>
          <a:bodyPr/>
          <a:lstStyle/>
          <a:p>
            <a:pPr marL="0" indent="0">
              <a:buNone/>
            </a:pPr>
            <a:r>
              <a:rPr lang="en-US" dirty="0"/>
              <a:t>DIY</a:t>
            </a:r>
          </a:p>
          <a:p>
            <a:pPr marL="0" indent="0">
              <a:buNone/>
            </a:pPr>
            <a:r>
              <a:rPr lang="en-US" dirty="0"/>
              <a:t>Cloud Enablers</a:t>
            </a:r>
          </a:p>
          <a:p>
            <a:pPr marL="0" indent="0">
              <a:buNone/>
            </a:pPr>
            <a:r>
              <a:rPr lang="en-US" dirty="0"/>
              <a:t>	Titan Team</a:t>
            </a:r>
          </a:p>
          <a:p>
            <a:pPr marL="0" indent="0">
              <a:buNone/>
            </a:pPr>
            <a:r>
              <a:rPr lang="en-US" dirty="0"/>
              <a:t>	Tiger Team</a:t>
            </a:r>
          </a:p>
          <a:p>
            <a:pPr marL="0" indent="0">
              <a:buNone/>
            </a:pPr>
            <a:r>
              <a:rPr lang="en-US" dirty="0"/>
              <a:t>Tech Enablers</a:t>
            </a:r>
          </a:p>
        </p:txBody>
      </p:sp>
      <p:sp>
        <p:nvSpPr>
          <p:cNvPr id="5" name="Slide Number Placeholder 4"/>
          <p:cNvSpPr>
            <a:spLocks noGrp="1"/>
          </p:cNvSpPr>
          <p:nvPr>
            <p:ph type="sldNum" sz="quarter" idx="12"/>
          </p:nvPr>
        </p:nvSpPr>
        <p:spPr/>
        <p:txBody>
          <a:bodyPr/>
          <a:lstStyle/>
          <a:p>
            <a:fld id="{37A9C3AE-D32A-444C-8592-ABFF7FAA7AD5}" type="slidenum">
              <a:rPr lang="en-US" smtClean="0"/>
              <a:t>71</a:t>
            </a:fld>
            <a:endParaRPr lang="en-US"/>
          </a:p>
        </p:txBody>
      </p:sp>
    </p:spTree>
    <p:extLst>
      <p:ext uri="{BB962C8B-B14F-4D97-AF65-F5344CB8AC3E}">
        <p14:creationId xmlns:p14="http://schemas.microsoft.com/office/powerpoint/2010/main" val="3210130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Titan Atlas</a:t>
            </a:r>
          </a:p>
        </p:txBody>
      </p:sp>
      <p:sp>
        <p:nvSpPr>
          <p:cNvPr id="5" name="Slide Number Placeholder 4"/>
          <p:cNvSpPr>
            <a:spLocks noGrp="1"/>
          </p:cNvSpPr>
          <p:nvPr>
            <p:ph type="sldNum" sz="quarter" idx="12"/>
          </p:nvPr>
        </p:nvSpPr>
        <p:spPr/>
        <p:txBody>
          <a:bodyPr/>
          <a:lstStyle/>
          <a:p>
            <a:fld id="{37A9C3AE-D32A-444C-8592-ABFF7FAA7AD5}" type="slidenum">
              <a:rPr lang="en-US" smtClean="0"/>
              <a:t>72</a:t>
            </a:fld>
            <a:endParaRPr lang="en-US"/>
          </a:p>
        </p:txBody>
      </p:sp>
      <p:pic>
        <p:nvPicPr>
          <p:cNvPr id="1026" name="Picture 2" descr="Image preview">
            <a:extLst>
              <a:ext uri="{FF2B5EF4-FFF2-40B4-BE49-F238E27FC236}">
                <a16:creationId xmlns:a16="http://schemas.microsoft.com/office/drawing/2014/main" id="{B61D980E-B93E-4781-BB02-76DC67744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18" y="32465"/>
            <a:ext cx="6803240" cy="679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969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Titan Atlas</a:t>
            </a:r>
          </a:p>
        </p:txBody>
      </p:sp>
      <p:sp>
        <p:nvSpPr>
          <p:cNvPr id="3" name="Content Placeholder 2"/>
          <p:cNvSpPr>
            <a:spLocks noGrp="1"/>
          </p:cNvSpPr>
          <p:nvPr>
            <p:ph idx="1"/>
          </p:nvPr>
        </p:nvSpPr>
        <p:spPr/>
        <p:txBody>
          <a:bodyPr numCol="2">
            <a:normAutofit/>
          </a:bodyPr>
          <a:lstStyle/>
          <a:p>
            <a:pPr marL="0" indent="0">
              <a:buNone/>
            </a:pPr>
            <a:r>
              <a:rPr lang="en-US" dirty="0"/>
              <a:t>Current Services</a:t>
            </a:r>
          </a:p>
          <a:p>
            <a:pPr marL="457200" lvl="1" indent="0">
              <a:buNone/>
            </a:pPr>
            <a:r>
              <a:rPr lang="en-US" b="0" dirty="0"/>
              <a:t>Azure Kubernetes Service</a:t>
            </a:r>
          </a:p>
          <a:p>
            <a:pPr marL="457200" lvl="1" indent="0">
              <a:buNone/>
            </a:pPr>
            <a:r>
              <a:rPr lang="en-US" b="0" dirty="0"/>
              <a:t>Service Bus</a:t>
            </a:r>
          </a:p>
          <a:p>
            <a:pPr marL="457200" lvl="1" indent="0">
              <a:buNone/>
            </a:pPr>
            <a:r>
              <a:rPr lang="en-US" dirty="0"/>
              <a:t>Azure Key Vault</a:t>
            </a:r>
          </a:p>
          <a:p>
            <a:pPr marL="457200" lvl="1" indent="0">
              <a:buNone/>
            </a:pPr>
            <a:r>
              <a:rPr lang="en-US" dirty="0"/>
              <a:t>Web Apps</a:t>
            </a:r>
          </a:p>
          <a:p>
            <a:pPr marL="457200" lvl="1" indent="0">
              <a:buNone/>
            </a:pPr>
            <a:r>
              <a:rPr lang="en-US" b="0" dirty="0"/>
              <a:t>Azure Functions</a:t>
            </a:r>
            <a:endParaRPr lang="en-US" dirty="0"/>
          </a:p>
          <a:p>
            <a:pPr marL="457200" lvl="1" indent="0">
              <a:buNone/>
            </a:pPr>
            <a:r>
              <a:rPr lang="en-US" b="0" dirty="0"/>
              <a:t>Storage Accounts</a:t>
            </a:r>
          </a:p>
          <a:p>
            <a:pPr marL="0" indent="0">
              <a:buNone/>
            </a:pPr>
            <a:endParaRPr lang="en-US" dirty="0"/>
          </a:p>
          <a:p>
            <a:pPr marL="0" indent="0">
              <a:buNone/>
            </a:pPr>
            <a:endParaRPr lang="en-US" dirty="0"/>
          </a:p>
          <a:p>
            <a:pPr marL="0" indent="0">
              <a:buNone/>
            </a:pPr>
            <a:endParaRPr lang="en-US" dirty="0"/>
          </a:p>
          <a:p>
            <a:pPr marL="0" indent="0">
              <a:buNone/>
            </a:pPr>
            <a:r>
              <a:rPr lang="en-US" dirty="0"/>
              <a:t>Future Services</a:t>
            </a:r>
          </a:p>
          <a:p>
            <a:pPr marL="457200" lvl="1" indent="0">
              <a:buNone/>
            </a:pPr>
            <a:r>
              <a:rPr lang="en-US" dirty="0"/>
              <a:t>Event Grid</a:t>
            </a:r>
          </a:p>
          <a:p>
            <a:pPr marL="457200" lvl="1" indent="0">
              <a:buNone/>
            </a:pPr>
            <a:r>
              <a:rPr lang="en-US" b="0" dirty="0"/>
              <a:t>Logic Apps</a:t>
            </a:r>
            <a:endParaRPr lang="en-US" dirty="0"/>
          </a:p>
          <a:p>
            <a:pPr marL="457200" lvl="1" indent="0">
              <a:buNone/>
            </a:pPr>
            <a:r>
              <a:rPr lang="en-US" b="0" dirty="0"/>
              <a:t>Azure Cache</a:t>
            </a:r>
          </a:p>
          <a:p>
            <a:pPr marL="457200" lvl="1" indent="0">
              <a:buNone/>
            </a:pPr>
            <a:r>
              <a:rPr lang="en-US" dirty="0" err="1"/>
              <a:t>CosmosDB</a:t>
            </a:r>
            <a:endParaRPr lang="en-US" b="0" dirty="0"/>
          </a:p>
        </p:txBody>
      </p:sp>
      <p:sp>
        <p:nvSpPr>
          <p:cNvPr id="4" name="Slide Number Placeholder 3"/>
          <p:cNvSpPr>
            <a:spLocks noGrp="1"/>
          </p:cNvSpPr>
          <p:nvPr>
            <p:ph type="sldNum" sz="quarter" idx="12"/>
          </p:nvPr>
        </p:nvSpPr>
        <p:spPr/>
        <p:txBody>
          <a:bodyPr/>
          <a:lstStyle/>
          <a:p>
            <a:fld id="{37A9C3AE-D32A-444C-8592-ABFF7FAA7AD5}" type="slidenum">
              <a:rPr lang="en-US" smtClean="0"/>
              <a:t>73</a:t>
            </a:fld>
            <a:endParaRPr lang="en-US"/>
          </a:p>
        </p:txBody>
      </p:sp>
    </p:spTree>
    <p:extLst>
      <p:ext uri="{BB962C8B-B14F-4D97-AF65-F5344CB8AC3E}">
        <p14:creationId xmlns:p14="http://schemas.microsoft.com/office/powerpoint/2010/main" val="26826745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Tiger Team</a:t>
            </a:r>
          </a:p>
        </p:txBody>
      </p:sp>
      <p:sp>
        <p:nvSpPr>
          <p:cNvPr id="3" name="Content Placeholder 2"/>
          <p:cNvSpPr>
            <a:spLocks noGrp="1"/>
          </p:cNvSpPr>
          <p:nvPr>
            <p:ph idx="1"/>
          </p:nvPr>
        </p:nvSpPr>
        <p:spPr/>
        <p:txBody>
          <a:bodyPr/>
          <a:lstStyle/>
          <a:p>
            <a:pPr marL="0" indent="0">
              <a:buNone/>
            </a:pPr>
            <a:r>
              <a:rPr lang="en-US" dirty="0"/>
              <a:t>Cost management</a:t>
            </a:r>
          </a:p>
          <a:p>
            <a:pPr marL="0" indent="0">
              <a:buNone/>
            </a:pPr>
            <a:r>
              <a:rPr lang="en-US" dirty="0"/>
              <a:t>Guardrails</a:t>
            </a:r>
          </a:p>
          <a:p>
            <a:pPr marL="0" indent="0">
              <a:buNone/>
            </a:pPr>
            <a:r>
              <a:rPr lang="en-US" dirty="0"/>
              <a:t>Centralized Logging</a:t>
            </a:r>
          </a:p>
        </p:txBody>
      </p:sp>
      <p:sp>
        <p:nvSpPr>
          <p:cNvPr id="4" name="Slide Number Placeholder 3"/>
          <p:cNvSpPr>
            <a:spLocks noGrp="1"/>
          </p:cNvSpPr>
          <p:nvPr>
            <p:ph type="sldNum" sz="quarter" idx="12"/>
          </p:nvPr>
        </p:nvSpPr>
        <p:spPr/>
        <p:txBody>
          <a:bodyPr/>
          <a:lstStyle/>
          <a:p>
            <a:fld id="{37A9C3AE-D32A-444C-8592-ABFF7FAA7AD5}" type="slidenum">
              <a:rPr lang="en-US" smtClean="0"/>
              <a:t>74</a:t>
            </a:fld>
            <a:endParaRPr lang="en-US"/>
          </a:p>
        </p:txBody>
      </p:sp>
    </p:spTree>
    <p:extLst>
      <p:ext uri="{BB962C8B-B14F-4D97-AF65-F5344CB8AC3E}">
        <p14:creationId xmlns:p14="http://schemas.microsoft.com/office/powerpoint/2010/main" val="16055299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Retirement</a:t>
            </a:r>
          </a:p>
        </p:txBody>
      </p:sp>
      <p:sp>
        <p:nvSpPr>
          <p:cNvPr id="3" name="Content Placeholder 2"/>
          <p:cNvSpPr>
            <a:spLocks noGrp="1"/>
          </p:cNvSpPr>
          <p:nvPr>
            <p:ph idx="1"/>
          </p:nvPr>
        </p:nvSpPr>
        <p:spPr/>
        <p:txBody>
          <a:bodyPr/>
          <a:lstStyle/>
          <a:p>
            <a:pPr marL="0" indent="0">
              <a:buNone/>
            </a:pPr>
            <a:r>
              <a:rPr lang="en-US" dirty="0"/>
              <a:t>Titan</a:t>
            </a:r>
          </a:p>
          <a:p>
            <a:pPr marL="0" indent="0">
              <a:buNone/>
            </a:pPr>
            <a:r>
              <a:rPr lang="en-US" dirty="0" err="1"/>
              <a:t>Rearchitecture</a:t>
            </a:r>
            <a:endParaRPr lang="en-US" dirty="0"/>
          </a:p>
          <a:p>
            <a:pPr marL="0" indent="0">
              <a:buNone/>
            </a:pPr>
            <a:r>
              <a:rPr lang="en-US" dirty="0"/>
              <a:t>Monolith -&gt; </a:t>
            </a:r>
            <a:r>
              <a:rPr lang="en-US" dirty="0" err="1"/>
              <a:t>Microservices</a:t>
            </a:r>
            <a:endParaRPr lang="en-US" dirty="0"/>
          </a:p>
          <a:p>
            <a:pPr marL="0" indent="0">
              <a:buNone/>
            </a:pPr>
            <a:endParaRPr lang="en-US" dirty="0"/>
          </a:p>
          <a:p>
            <a:pPr marL="0" indent="0">
              <a:buNone/>
            </a:pPr>
            <a:r>
              <a:rPr lang="en-US" dirty="0"/>
              <a:t>PRT Calculations</a:t>
            </a:r>
          </a:p>
          <a:p>
            <a:pPr marL="0" indent="0">
              <a:buNone/>
            </a:pPr>
            <a:r>
              <a:rPr lang="en-US" dirty="0"/>
              <a:t>PLOT</a:t>
            </a:r>
          </a:p>
          <a:p>
            <a:pPr marL="0" indent="0">
              <a:buNone/>
            </a:pPr>
            <a:r>
              <a:rPr lang="en-US" dirty="0"/>
              <a:t>Database Reporting</a:t>
            </a:r>
          </a:p>
        </p:txBody>
      </p:sp>
      <p:sp>
        <p:nvSpPr>
          <p:cNvPr id="5" name="Slide Number Placeholder 4"/>
          <p:cNvSpPr>
            <a:spLocks noGrp="1"/>
          </p:cNvSpPr>
          <p:nvPr>
            <p:ph type="sldNum" sz="quarter" idx="12"/>
          </p:nvPr>
        </p:nvSpPr>
        <p:spPr/>
        <p:txBody>
          <a:bodyPr/>
          <a:lstStyle/>
          <a:p>
            <a:fld id="{37A9C3AE-D32A-444C-8592-ABFF7FAA7AD5}" type="slidenum">
              <a:rPr lang="en-US" smtClean="0"/>
              <a:t>75</a:t>
            </a:fld>
            <a:endParaRPr lang="en-US"/>
          </a:p>
        </p:txBody>
      </p:sp>
    </p:spTree>
    <p:extLst>
      <p:ext uri="{BB962C8B-B14F-4D97-AF65-F5344CB8AC3E}">
        <p14:creationId xmlns:p14="http://schemas.microsoft.com/office/powerpoint/2010/main" val="2184268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 CDW</a:t>
            </a:r>
          </a:p>
        </p:txBody>
      </p:sp>
      <p:sp>
        <p:nvSpPr>
          <p:cNvPr id="3" name="Content Placeholder 2"/>
          <p:cNvSpPr>
            <a:spLocks noGrp="1"/>
          </p:cNvSpPr>
          <p:nvPr>
            <p:ph idx="1"/>
          </p:nvPr>
        </p:nvSpPr>
        <p:spPr>
          <a:xfrm>
            <a:off x="609600" y="1288308"/>
            <a:ext cx="10972800" cy="4713401"/>
          </a:xfrm>
        </p:spPr>
        <p:txBody>
          <a:bodyPr/>
          <a:lstStyle/>
          <a:p>
            <a:r>
              <a:rPr lang="en-US" dirty="0"/>
              <a:t>Merlin mailing counters</a:t>
            </a:r>
          </a:p>
          <a:p>
            <a:r>
              <a:rPr lang="en-US" dirty="0"/>
              <a:t>POC to run 30 hour process in 3 minutes</a:t>
            </a:r>
          </a:p>
          <a:p>
            <a:r>
              <a:rPr lang="en-US" dirty="0"/>
              <a:t>Proved concept in both Azure SQL Data Warehouse and Snowflake</a:t>
            </a:r>
          </a:p>
          <a:p>
            <a:r>
              <a:rPr lang="en-US" dirty="0"/>
              <a:t>Spun up the equivalent of 60 database servers for 3 minutes</a:t>
            </a:r>
          </a:p>
          <a:p>
            <a:endParaRPr lang="en-US" dirty="0"/>
          </a:p>
          <a:p>
            <a:pPr marL="0"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37A9C3AE-D32A-444C-8592-ABFF7FAA7AD5}" type="slidenum">
              <a:rPr lang="en-US" smtClean="0"/>
              <a:t>76</a:t>
            </a:fld>
            <a:endParaRPr lang="en-US"/>
          </a:p>
        </p:txBody>
      </p:sp>
    </p:spTree>
    <p:extLst>
      <p:ext uri="{BB962C8B-B14F-4D97-AF65-F5344CB8AC3E}">
        <p14:creationId xmlns:p14="http://schemas.microsoft.com/office/powerpoint/2010/main" val="18881985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 </a:t>
            </a:r>
            <a:r>
              <a:rPr lang="en-US" dirty="0" err="1"/>
              <a:t>TruStage</a:t>
            </a:r>
            <a:endParaRPr lang="en-US" dirty="0"/>
          </a:p>
        </p:txBody>
      </p:sp>
      <p:sp>
        <p:nvSpPr>
          <p:cNvPr id="3" name="Content Placeholder 2"/>
          <p:cNvSpPr>
            <a:spLocks noGrp="1"/>
          </p:cNvSpPr>
          <p:nvPr>
            <p:ph idx="1"/>
          </p:nvPr>
        </p:nvSpPr>
        <p:spPr/>
        <p:txBody>
          <a:bodyPr/>
          <a:lstStyle/>
          <a:p>
            <a:r>
              <a:rPr lang="en-US" dirty="0"/>
              <a:t>Repurchase + Rearchitect</a:t>
            </a:r>
          </a:p>
          <a:p>
            <a:r>
              <a:rPr lang="en-US" dirty="0"/>
              <a:t>Jumpstart with Sitecore 9 out-of-the-box Azure setup scripts</a:t>
            </a:r>
          </a:p>
          <a:p>
            <a:r>
              <a:rPr lang="en-US" dirty="0"/>
              <a:t>Moved logic to middle tier service layer on premise behind APIC</a:t>
            </a:r>
          </a:p>
        </p:txBody>
      </p:sp>
      <p:sp>
        <p:nvSpPr>
          <p:cNvPr id="5" name="Slide Number Placeholder 4"/>
          <p:cNvSpPr>
            <a:spLocks noGrp="1"/>
          </p:cNvSpPr>
          <p:nvPr>
            <p:ph type="sldNum" sz="quarter" idx="12"/>
          </p:nvPr>
        </p:nvSpPr>
        <p:spPr/>
        <p:txBody>
          <a:bodyPr/>
          <a:lstStyle/>
          <a:p>
            <a:fld id="{37A9C3AE-D32A-444C-8592-ABFF7FAA7AD5}" type="slidenum">
              <a:rPr lang="en-US" smtClean="0"/>
              <a:t>77</a:t>
            </a:fld>
            <a:endParaRPr lang="en-US"/>
          </a:p>
        </p:txBody>
      </p:sp>
      <p:pic>
        <p:nvPicPr>
          <p:cNvPr id="6" name="Picture 5" descr="A close up of a logo&#10;&#10;Description automatically generated">
            <a:extLst>
              <a:ext uri="{FF2B5EF4-FFF2-40B4-BE49-F238E27FC236}">
                <a16:creationId xmlns:a16="http://schemas.microsoft.com/office/drawing/2014/main" id="{F3C7C790-33BF-4975-9DD7-C9C40AD9419F}"/>
              </a:ext>
            </a:extLst>
          </p:cNvPr>
          <p:cNvPicPr>
            <a:picLocks noChangeAspect="1"/>
          </p:cNvPicPr>
          <p:nvPr/>
        </p:nvPicPr>
        <p:blipFill>
          <a:blip r:embed="rId3"/>
          <a:stretch>
            <a:fillRect/>
          </a:stretch>
        </p:blipFill>
        <p:spPr>
          <a:xfrm>
            <a:off x="1780750" y="3429000"/>
            <a:ext cx="3721861" cy="2440565"/>
          </a:xfrm>
          <a:prstGeom prst="rect">
            <a:avLst/>
          </a:prstGeom>
        </p:spPr>
      </p:pic>
      <p:pic>
        <p:nvPicPr>
          <p:cNvPr id="8" name="Picture 7" descr="A close up of a logo&#10;&#10;Description automatically generated">
            <a:extLst>
              <a:ext uri="{FF2B5EF4-FFF2-40B4-BE49-F238E27FC236}">
                <a16:creationId xmlns:a16="http://schemas.microsoft.com/office/drawing/2014/main" id="{E4885CAD-B99F-412B-A41F-B54E9AC94258}"/>
              </a:ext>
            </a:extLst>
          </p:cNvPr>
          <p:cNvPicPr>
            <a:picLocks noChangeAspect="1"/>
          </p:cNvPicPr>
          <p:nvPr/>
        </p:nvPicPr>
        <p:blipFill>
          <a:blip r:embed="rId4"/>
          <a:stretch>
            <a:fillRect/>
          </a:stretch>
        </p:blipFill>
        <p:spPr>
          <a:xfrm>
            <a:off x="6096000" y="3603914"/>
            <a:ext cx="2857500" cy="1905000"/>
          </a:xfrm>
          <a:prstGeom prst="rect">
            <a:avLst/>
          </a:prstGeom>
        </p:spPr>
      </p:pic>
      <p:sp>
        <p:nvSpPr>
          <p:cNvPr id="9" name="TextBox 8">
            <a:extLst>
              <a:ext uri="{FF2B5EF4-FFF2-40B4-BE49-F238E27FC236}">
                <a16:creationId xmlns:a16="http://schemas.microsoft.com/office/drawing/2014/main" id="{5417AE3B-3EDC-4B7E-BB77-2E3D1BC92A87}"/>
              </a:ext>
            </a:extLst>
          </p:cNvPr>
          <p:cNvSpPr txBox="1"/>
          <p:nvPr/>
        </p:nvSpPr>
        <p:spPr>
          <a:xfrm>
            <a:off x="5377680" y="4140915"/>
            <a:ext cx="543739" cy="830997"/>
          </a:xfrm>
          <a:prstGeom prst="rect">
            <a:avLst/>
          </a:prstGeom>
          <a:noFill/>
        </p:spPr>
        <p:txBody>
          <a:bodyPr wrap="none" rtlCol="0">
            <a:spAutoFit/>
          </a:bodyPr>
          <a:lstStyle/>
          <a:p>
            <a:r>
              <a:rPr lang="en-US" sz="4800" b="1" dirty="0"/>
              <a:t>+</a:t>
            </a:r>
          </a:p>
        </p:txBody>
      </p:sp>
    </p:spTree>
    <p:extLst>
      <p:ext uri="{BB962C8B-B14F-4D97-AF65-F5344CB8AC3E}">
        <p14:creationId xmlns:p14="http://schemas.microsoft.com/office/powerpoint/2010/main" val="23827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8FA28C-7FDF-4874-B70B-938B31957B3A}"/>
              </a:ext>
            </a:extLst>
          </p:cNvPr>
          <p:cNvSpPr>
            <a:spLocks noGrp="1"/>
          </p:cNvSpPr>
          <p:nvPr>
            <p:ph type="title"/>
          </p:nvPr>
        </p:nvSpPr>
        <p:spPr/>
        <p:txBody>
          <a:bodyPr/>
          <a:lstStyle/>
          <a:p>
            <a:r>
              <a:rPr lang="en-US" dirty="0"/>
              <a:t>How to Maximize Value?</a:t>
            </a:r>
          </a:p>
        </p:txBody>
      </p:sp>
      <p:sp>
        <p:nvSpPr>
          <p:cNvPr id="6" name="Text Placeholder 5">
            <a:extLst>
              <a:ext uri="{FF2B5EF4-FFF2-40B4-BE49-F238E27FC236}">
                <a16:creationId xmlns:a16="http://schemas.microsoft.com/office/drawing/2014/main" id="{2B8F80A8-004E-4707-AB0F-4EFB2F5D67A4}"/>
              </a:ext>
            </a:extLst>
          </p:cNvPr>
          <p:cNvSpPr>
            <a:spLocks noGrp="1"/>
          </p:cNvSpPr>
          <p:nvPr>
            <p:ph type="body" idx="1"/>
          </p:nvPr>
        </p:nvSpPr>
        <p:spPr/>
        <p:txBody>
          <a:bodyPr/>
          <a:lstStyle/>
          <a:p>
            <a:r>
              <a:rPr lang="en-US" dirty="0"/>
              <a:t>Getting the most out of your cloud enabled applications.</a:t>
            </a:r>
          </a:p>
        </p:txBody>
      </p:sp>
      <p:sp>
        <p:nvSpPr>
          <p:cNvPr id="4" name="Slide Number Placeholder 3">
            <a:extLst>
              <a:ext uri="{FF2B5EF4-FFF2-40B4-BE49-F238E27FC236}">
                <a16:creationId xmlns:a16="http://schemas.microsoft.com/office/drawing/2014/main" id="{D4E28DF8-0DD8-4B19-8DA7-5D92C9E36A1E}"/>
              </a:ext>
            </a:extLst>
          </p:cNvPr>
          <p:cNvSpPr>
            <a:spLocks noGrp="1"/>
          </p:cNvSpPr>
          <p:nvPr>
            <p:ph type="sldNum" sz="quarter" idx="12"/>
          </p:nvPr>
        </p:nvSpPr>
        <p:spPr/>
        <p:txBody>
          <a:bodyPr/>
          <a:lstStyle/>
          <a:p>
            <a:fld id="{37A9C3AE-D32A-444C-8592-ABFF7FAA7AD5}" type="slidenum">
              <a:rPr lang="en-US" smtClean="0"/>
              <a:t>78</a:t>
            </a:fld>
            <a:endParaRPr lang="en-US"/>
          </a:p>
        </p:txBody>
      </p:sp>
    </p:spTree>
    <p:extLst>
      <p:ext uri="{BB962C8B-B14F-4D97-AF65-F5344CB8AC3E}">
        <p14:creationId xmlns:p14="http://schemas.microsoft.com/office/powerpoint/2010/main" val="3165882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67BA25-B9C6-443F-9708-94E8B64BA3A5}"/>
              </a:ext>
            </a:extLst>
          </p:cNvPr>
          <p:cNvSpPr>
            <a:spLocks noGrp="1"/>
          </p:cNvSpPr>
          <p:nvPr>
            <p:ph type="ftr" sz="quarter" idx="11"/>
          </p:nvPr>
        </p:nvSpPr>
        <p:spPr>
          <a:xfrm>
            <a:off x="612648" y="6254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accent6"/>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Sprint 2 Review</a:t>
            </a:r>
          </a:p>
        </p:txBody>
      </p:sp>
      <p:sp>
        <p:nvSpPr>
          <p:cNvPr id="4" name="Slide Number Placeholder 3">
            <a:extLst>
              <a:ext uri="{FF2B5EF4-FFF2-40B4-BE49-F238E27FC236}">
                <a16:creationId xmlns:a16="http://schemas.microsoft.com/office/drawing/2014/main" id="{114801CE-DC39-4F74-868D-B6899CA29921}"/>
              </a:ext>
            </a:extLst>
          </p:cNvPr>
          <p:cNvSpPr>
            <a:spLocks noGrp="1"/>
          </p:cNvSpPr>
          <p:nvPr>
            <p:ph type="sldNum" sz="quarter" idx="12"/>
          </p:nvPr>
        </p:nvSpPr>
        <p:spPr/>
        <p:txBody>
          <a:bodyPr/>
          <a:lstStyle/>
          <a:p>
            <a:fld id="{37A9C3AE-D32A-444C-8592-ABFF7FAA7AD5}" type="slidenum">
              <a:rPr lang="en-US" smtClean="0"/>
              <a:t>79</a:t>
            </a:fld>
            <a:endParaRPr lang="en-US"/>
          </a:p>
        </p:txBody>
      </p:sp>
      <p:pic>
        <p:nvPicPr>
          <p:cNvPr id="5" name="Content Placeholder 8" descr="A large red chair in front of a building&#10;&#10;Description automatically generated">
            <a:extLst>
              <a:ext uri="{FF2B5EF4-FFF2-40B4-BE49-F238E27FC236}">
                <a16:creationId xmlns:a16="http://schemas.microsoft.com/office/drawing/2014/main" id="{FE764333-37E6-433D-9301-F1603D5296F6}"/>
              </a:ext>
            </a:extLst>
          </p:cNvPr>
          <p:cNvPicPr>
            <a:picLocks noChangeAspect="1"/>
          </p:cNvPicPr>
          <p:nvPr/>
        </p:nvPicPr>
        <p:blipFill>
          <a:blip r:embed="rId3"/>
          <a:stretch>
            <a:fillRect/>
          </a:stretch>
        </p:blipFill>
        <p:spPr>
          <a:xfrm>
            <a:off x="0" y="-327202"/>
            <a:ext cx="12192000" cy="7512403"/>
          </a:xfrm>
          <a:prstGeom prst="rect">
            <a:avLst/>
          </a:prstGeom>
        </p:spPr>
      </p:pic>
    </p:spTree>
    <p:extLst>
      <p:ext uri="{BB962C8B-B14F-4D97-AF65-F5344CB8AC3E}">
        <p14:creationId xmlns:p14="http://schemas.microsoft.com/office/powerpoint/2010/main" val="1438847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a:stretch>
        </a:blipFill>
        <a:effectLst/>
      </p:bgPr>
    </p:bg>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283643AC-5F4D-4C16-95B7-0213808DFFBF}"/>
              </a:ext>
            </a:extLst>
          </p:cNvPr>
          <p:cNvSpPr txBox="1"/>
          <p:nvPr/>
        </p:nvSpPr>
        <p:spPr>
          <a:xfrm>
            <a:off x="2424161" y="2767280"/>
            <a:ext cx="6479980"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The cloud is just someone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else’s </a:t>
            </a:r>
            <a:r>
              <a:rPr kumimoji="0" lang="en-US" sz="4000" b="0" i="0" u="none" strike="sngStrike" kern="1200" cap="none" spc="0" normalizeH="0" baseline="0" noProof="0" dirty="0">
                <a:ln>
                  <a:noFill/>
                </a:ln>
                <a:solidFill>
                  <a:srgbClr val="FFFFFF"/>
                </a:solidFill>
                <a:effectLst/>
                <a:uLnTx/>
                <a:uFillTx/>
                <a:latin typeface="Arial" panose="020B0604020202020204"/>
                <a:ea typeface="+mn-ea"/>
                <a:cs typeface="+mn-cs"/>
              </a:rPr>
              <a:t>computer</a:t>
            </a: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 data center</a:t>
            </a:r>
            <a:endParaRPr kumimoji="0" lang="en-US" sz="4000" b="0" i="0" u="none" strike="sng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84718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01BAA1-0389-407B-A9E8-C08098DFBBDC}"/>
              </a:ext>
            </a:extLst>
          </p:cNvPr>
          <p:cNvSpPr txBox="1">
            <a:spLocks/>
          </p:cNvSpPr>
          <p:nvPr/>
        </p:nvSpPr>
        <p:spPr>
          <a:xfrm>
            <a:off x="4955822" y="365125"/>
            <a:ext cx="6626580"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dirty="0"/>
              <a:t>Adoption J-Curve</a:t>
            </a:r>
          </a:p>
        </p:txBody>
      </p:sp>
      <p:pic>
        <p:nvPicPr>
          <p:cNvPr id="7" name="Picture 2" descr="Image result for accelerate book">
            <a:extLst>
              <a:ext uri="{FF2B5EF4-FFF2-40B4-BE49-F238E27FC236}">
                <a16:creationId xmlns:a16="http://schemas.microsoft.com/office/drawing/2014/main" id="{E0064869-A14C-4CA4-8E9E-A50402343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04" y="552450"/>
            <a:ext cx="3810000" cy="57531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5">
            <a:extLst>
              <a:ext uri="{FF2B5EF4-FFF2-40B4-BE49-F238E27FC236}">
                <a16:creationId xmlns:a16="http://schemas.microsoft.com/office/drawing/2014/main" id="{A605F859-E025-4698-A208-3E00DF27AC19}"/>
              </a:ext>
            </a:extLst>
          </p:cNvPr>
          <p:cNvSpPr txBox="1">
            <a:spLocks/>
          </p:cNvSpPr>
          <p:nvPr/>
        </p:nvSpPr>
        <p:spPr>
          <a:xfrm>
            <a:off x="4955822" y="1201701"/>
            <a:ext cx="6556270" cy="5090960"/>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t>Between high, medium, and low performing organizations, medium performers</a:t>
            </a:r>
          </a:p>
          <a:p>
            <a:r>
              <a:rPr lang="en-US" b="0" dirty="0"/>
              <a:t>Medium performers spend more time on unplanned rework than low performers, with 32% of their time spent on unplanned work or rework</a:t>
            </a:r>
          </a:p>
        </p:txBody>
      </p:sp>
    </p:spTree>
    <p:extLst>
      <p:ext uri="{BB962C8B-B14F-4D97-AF65-F5344CB8AC3E}">
        <p14:creationId xmlns:p14="http://schemas.microsoft.com/office/powerpoint/2010/main" val="19163689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521A76-D9B9-4E8B-B5ED-8BDCECC73F93}"/>
              </a:ext>
            </a:extLst>
          </p:cNvPr>
          <p:cNvSpPr>
            <a:spLocks noGrp="1"/>
          </p:cNvSpPr>
          <p:nvPr>
            <p:ph type="sldNum" sz="quarter" idx="12"/>
          </p:nvPr>
        </p:nvSpPr>
        <p:spPr/>
        <p:txBody>
          <a:bodyPr/>
          <a:lstStyle/>
          <a:p>
            <a:fld id="{37A9C3AE-D32A-444C-8592-ABFF7FAA7AD5}" type="slidenum">
              <a:rPr lang="en-US" smtClean="0"/>
              <a:t>81</a:t>
            </a:fld>
            <a:endParaRPr lang="en-US"/>
          </a:p>
        </p:txBody>
      </p:sp>
      <p:graphicFrame>
        <p:nvGraphicFramePr>
          <p:cNvPr id="4" name="Table 11">
            <a:extLst>
              <a:ext uri="{FF2B5EF4-FFF2-40B4-BE49-F238E27FC236}">
                <a16:creationId xmlns:a16="http://schemas.microsoft.com/office/drawing/2014/main" id="{5FEA2CEB-9221-4300-97E1-4AE3E411FD2F}"/>
              </a:ext>
            </a:extLst>
          </p:cNvPr>
          <p:cNvGraphicFramePr>
            <a:graphicFrameLocks noGrp="1"/>
          </p:cNvGraphicFramePr>
          <p:nvPr/>
        </p:nvGraphicFramePr>
        <p:xfrm>
          <a:off x="374352" y="2338208"/>
          <a:ext cx="11211096" cy="3166605"/>
        </p:xfrm>
        <a:graphic>
          <a:graphicData uri="http://schemas.openxmlformats.org/drawingml/2006/table">
            <a:tbl>
              <a:tblPr firstRow="1" bandRow="1">
                <a:tableStyleId>{5C22544A-7EE6-4342-B048-85BDC9FD1C3A}</a:tableStyleId>
              </a:tblPr>
              <a:tblGrid>
                <a:gridCol w="3344617">
                  <a:extLst>
                    <a:ext uri="{9D8B030D-6E8A-4147-A177-3AD203B41FA5}">
                      <a16:colId xmlns:a16="http://schemas.microsoft.com/office/drawing/2014/main" val="3564260564"/>
                    </a:ext>
                  </a:extLst>
                </a:gridCol>
                <a:gridCol w="2865938">
                  <a:extLst>
                    <a:ext uri="{9D8B030D-6E8A-4147-A177-3AD203B41FA5}">
                      <a16:colId xmlns:a16="http://schemas.microsoft.com/office/drawing/2014/main" val="4207572857"/>
                    </a:ext>
                  </a:extLst>
                </a:gridCol>
                <a:gridCol w="2681831">
                  <a:extLst>
                    <a:ext uri="{9D8B030D-6E8A-4147-A177-3AD203B41FA5}">
                      <a16:colId xmlns:a16="http://schemas.microsoft.com/office/drawing/2014/main" val="986292069"/>
                    </a:ext>
                  </a:extLst>
                </a:gridCol>
                <a:gridCol w="2318710">
                  <a:extLst>
                    <a:ext uri="{9D8B030D-6E8A-4147-A177-3AD203B41FA5}">
                      <a16:colId xmlns:a16="http://schemas.microsoft.com/office/drawing/2014/main" val="1947987004"/>
                    </a:ext>
                  </a:extLst>
                </a:gridCol>
              </a:tblGrid>
              <a:tr h="633321">
                <a:tc>
                  <a:txBody>
                    <a:bodyPr/>
                    <a:lstStyle/>
                    <a:p>
                      <a:pPr algn="ctr"/>
                      <a:r>
                        <a:rPr lang="en-US" sz="2000" dirty="0"/>
                        <a:t>Manual Work</a:t>
                      </a:r>
                    </a:p>
                  </a:txBody>
                  <a:tcPr/>
                </a:tc>
                <a:tc>
                  <a:txBody>
                    <a:bodyPr/>
                    <a:lstStyle/>
                    <a:p>
                      <a:pPr algn="ctr"/>
                      <a:r>
                        <a:rPr lang="en-US" sz="2000" dirty="0"/>
                        <a:t>High Performers</a:t>
                      </a:r>
                    </a:p>
                  </a:txBody>
                  <a:tcPr/>
                </a:tc>
                <a:tc>
                  <a:txBody>
                    <a:bodyPr/>
                    <a:lstStyle/>
                    <a:p>
                      <a:pPr algn="ctr"/>
                      <a:r>
                        <a:rPr lang="en-US" sz="2000" dirty="0"/>
                        <a:t>Medium Performers</a:t>
                      </a:r>
                    </a:p>
                  </a:txBody>
                  <a:tcPr/>
                </a:tc>
                <a:tc>
                  <a:txBody>
                    <a:bodyPr/>
                    <a:lstStyle/>
                    <a:p>
                      <a:pPr algn="ctr"/>
                      <a:r>
                        <a:rPr lang="en-US" sz="2000" dirty="0"/>
                        <a:t>Low Performers</a:t>
                      </a:r>
                    </a:p>
                  </a:txBody>
                  <a:tcPr/>
                </a:tc>
                <a:extLst>
                  <a:ext uri="{0D108BD9-81ED-4DB2-BD59-A6C34878D82A}">
                    <a16:rowId xmlns:a16="http://schemas.microsoft.com/office/drawing/2014/main" val="334780878"/>
                  </a:ext>
                </a:extLst>
              </a:tr>
              <a:tr h="633321">
                <a:tc>
                  <a:txBody>
                    <a:bodyPr/>
                    <a:lstStyle/>
                    <a:p>
                      <a:r>
                        <a:rPr lang="en-US" sz="2000" dirty="0"/>
                        <a:t>Configuration management</a:t>
                      </a:r>
                    </a:p>
                  </a:txBody>
                  <a:tcPr/>
                </a:tc>
                <a:tc>
                  <a:txBody>
                    <a:bodyPr/>
                    <a:lstStyle/>
                    <a:p>
                      <a:pPr algn="ctr"/>
                      <a:r>
                        <a:rPr lang="en-US" sz="2000" dirty="0"/>
                        <a:t>28%</a:t>
                      </a:r>
                    </a:p>
                  </a:txBody>
                  <a:tcPr/>
                </a:tc>
                <a:tc>
                  <a:txBody>
                    <a:bodyPr/>
                    <a:lstStyle/>
                    <a:p>
                      <a:pPr algn="ctr"/>
                      <a:r>
                        <a:rPr lang="en-US" sz="2000" dirty="0"/>
                        <a:t>47%</a:t>
                      </a:r>
                    </a:p>
                  </a:txBody>
                  <a:tcPr/>
                </a:tc>
                <a:tc>
                  <a:txBody>
                    <a:bodyPr/>
                    <a:lstStyle/>
                    <a:p>
                      <a:pPr algn="ctr"/>
                      <a:r>
                        <a:rPr lang="en-US" sz="2000" dirty="0"/>
                        <a:t>46%</a:t>
                      </a:r>
                    </a:p>
                  </a:txBody>
                  <a:tcPr/>
                </a:tc>
                <a:extLst>
                  <a:ext uri="{0D108BD9-81ED-4DB2-BD59-A6C34878D82A}">
                    <a16:rowId xmlns:a16="http://schemas.microsoft.com/office/drawing/2014/main" val="3614725463"/>
                  </a:ext>
                </a:extLst>
              </a:tr>
              <a:tr h="633321">
                <a:tc>
                  <a:txBody>
                    <a:bodyPr/>
                    <a:lstStyle/>
                    <a:p>
                      <a:r>
                        <a:rPr lang="en-US" sz="2000" dirty="0"/>
                        <a:t>Testing</a:t>
                      </a:r>
                    </a:p>
                  </a:txBody>
                  <a:tcPr/>
                </a:tc>
                <a:tc>
                  <a:txBody>
                    <a:bodyPr/>
                    <a:lstStyle/>
                    <a:p>
                      <a:pPr algn="ctr"/>
                      <a:r>
                        <a:rPr lang="en-US" sz="2000" dirty="0"/>
                        <a:t>35%</a:t>
                      </a:r>
                    </a:p>
                  </a:txBody>
                  <a:tcPr/>
                </a:tc>
                <a:tc>
                  <a:txBody>
                    <a:bodyPr/>
                    <a:lstStyle/>
                    <a:p>
                      <a:pPr algn="ctr"/>
                      <a:r>
                        <a:rPr lang="en-US" sz="2000" dirty="0"/>
                        <a:t>51%</a:t>
                      </a:r>
                    </a:p>
                  </a:txBody>
                  <a:tcPr/>
                </a:tc>
                <a:tc>
                  <a:txBody>
                    <a:bodyPr/>
                    <a:lstStyle/>
                    <a:p>
                      <a:pPr algn="ctr"/>
                      <a:r>
                        <a:rPr lang="en-US" sz="2000" dirty="0"/>
                        <a:t>49%</a:t>
                      </a:r>
                    </a:p>
                  </a:txBody>
                  <a:tcPr/>
                </a:tc>
                <a:extLst>
                  <a:ext uri="{0D108BD9-81ED-4DB2-BD59-A6C34878D82A}">
                    <a16:rowId xmlns:a16="http://schemas.microsoft.com/office/drawing/2014/main" val="1245653830"/>
                  </a:ext>
                </a:extLst>
              </a:tr>
              <a:tr h="633321">
                <a:tc>
                  <a:txBody>
                    <a:bodyPr/>
                    <a:lstStyle/>
                    <a:p>
                      <a:r>
                        <a:rPr lang="en-US" sz="2000" dirty="0"/>
                        <a:t>Deployments</a:t>
                      </a:r>
                    </a:p>
                  </a:txBody>
                  <a:tcPr/>
                </a:tc>
                <a:tc>
                  <a:txBody>
                    <a:bodyPr/>
                    <a:lstStyle/>
                    <a:p>
                      <a:pPr algn="ctr"/>
                      <a:r>
                        <a:rPr lang="en-US" sz="2000" dirty="0"/>
                        <a:t>26%</a:t>
                      </a:r>
                    </a:p>
                  </a:txBody>
                  <a:tcPr/>
                </a:tc>
                <a:tc>
                  <a:txBody>
                    <a:bodyPr/>
                    <a:lstStyle/>
                    <a:p>
                      <a:pPr algn="ctr"/>
                      <a:r>
                        <a:rPr lang="en-US" sz="2000" dirty="0"/>
                        <a:t>47%</a:t>
                      </a:r>
                    </a:p>
                  </a:txBody>
                  <a:tcPr/>
                </a:tc>
                <a:tc>
                  <a:txBody>
                    <a:bodyPr/>
                    <a:lstStyle/>
                    <a:p>
                      <a:pPr algn="ctr"/>
                      <a:r>
                        <a:rPr lang="en-US" sz="2000" dirty="0"/>
                        <a:t>43%</a:t>
                      </a:r>
                    </a:p>
                  </a:txBody>
                  <a:tcPr/>
                </a:tc>
                <a:extLst>
                  <a:ext uri="{0D108BD9-81ED-4DB2-BD59-A6C34878D82A}">
                    <a16:rowId xmlns:a16="http://schemas.microsoft.com/office/drawing/2014/main" val="2920108860"/>
                  </a:ext>
                </a:extLst>
              </a:tr>
              <a:tr h="633321">
                <a:tc>
                  <a:txBody>
                    <a:bodyPr/>
                    <a:lstStyle/>
                    <a:p>
                      <a:r>
                        <a:rPr lang="en-US" sz="2000" dirty="0"/>
                        <a:t>Change approval process</a:t>
                      </a:r>
                    </a:p>
                  </a:txBody>
                  <a:tcPr/>
                </a:tc>
                <a:tc>
                  <a:txBody>
                    <a:bodyPr/>
                    <a:lstStyle/>
                    <a:p>
                      <a:pPr algn="ctr"/>
                      <a:r>
                        <a:rPr lang="en-US" sz="2000" dirty="0"/>
                        <a:t>48%</a:t>
                      </a:r>
                    </a:p>
                  </a:txBody>
                  <a:tcPr/>
                </a:tc>
                <a:tc>
                  <a:txBody>
                    <a:bodyPr/>
                    <a:lstStyle/>
                    <a:p>
                      <a:pPr algn="ctr"/>
                      <a:r>
                        <a:rPr lang="en-US" sz="2000" dirty="0"/>
                        <a:t>67%</a:t>
                      </a:r>
                    </a:p>
                  </a:txBody>
                  <a:tcPr/>
                </a:tc>
                <a:tc>
                  <a:txBody>
                    <a:bodyPr/>
                    <a:lstStyle/>
                    <a:p>
                      <a:pPr algn="ctr"/>
                      <a:r>
                        <a:rPr lang="en-US" sz="2000" dirty="0"/>
                        <a:t>59%</a:t>
                      </a:r>
                    </a:p>
                  </a:txBody>
                  <a:tcPr/>
                </a:tc>
                <a:extLst>
                  <a:ext uri="{0D108BD9-81ED-4DB2-BD59-A6C34878D82A}">
                    <a16:rowId xmlns:a16="http://schemas.microsoft.com/office/drawing/2014/main" val="3023565463"/>
                  </a:ext>
                </a:extLst>
              </a:tr>
            </a:tbl>
          </a:graphicData>
        </a:graphic>
      </p:graphicFrame>
      <p:sp>
        <p:nvSpPr>
          <p:cNvPr id="5" name="Content Placeholder 5">
            <a:extLst>
              <a:ext uri="{FF2B5EF4-FFF2-40B4-BE49-F238E27FC236}">
                <a16:creationId xmlns:a16="http://schemas.microsoft.com/office/drawing/2014/main" id="{96A2A173-0DCA-4B08-A287-FCBD365D43C6}"/>
              </a:ext>
            </a:extLst>
          </p:cNvPr>
          <p:cNvSpPr txBox="1">
            <a:spLocks/>
          </p:cNvSpPr>
          <p:nvPr/>
        </p:nvSpPr>
        <p:spPr>
          <a:xfrm>
            <a:off x="1662201" y="1266937"/>
            <a:ext cx="9185204" cy="883883"/>
          </a:xfrm>
          <a:prstGeom prst="rect">
            <a:avLst/>
          </a:prstGeom>
        </p:spPr>
        <p:txBody>
          <a:bodyPr/>
          <a:lstStyle>
            <a:lvl1pPr marL="228600" indent="-228600" algn="l" defTabSz="914400" rtl="0" eaLnBrk="1" latinLnBrk="0" hangingPunct="1">
              <a:lnSpc>
                <a:spcPct val="100000"/>
              </a:lnSpc>
              <a:spcBef>
                <a:spcPts val="1000"/>
              </a:spcBef>
              <a:spcAft>
                <a:spcPts val="200"/>
              </a:spcAft>
              <a:buFont typeface="Arial" panose="020B0604020202020204" pitchFamily="34" charset="0"/>
              <a:buChar char="•"/>
              <a:defRPr sz="2200" b="1" kern="1200" baseline="0">
                <a:solidFill>
                  <a:schemeClr val="tx2"/>
                </a:solidFill>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spcAft>
                <a:spcPts val="200"/>
              </a:spcAft>
              <a:buFont typeface="Arial" panose="020B0604020202020204" pitchFamily="34" charset="0"/>
              <a:buChar char="•"/>
              <a:defRPr sz="2000" kern="1200" baseline="0">
                <a:solidFill>
                  <a:schemeClr val="tx2"/>
                </a:solidFill>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spcAft>
                <a:spcPts val="200"/>
              </a:spcAft>
              <a:buFont typeface="Arial" panose="020B0604020202020204" pitchFamily="34" charset="0"/>
              <a:buChar char="•"/>
              <a:defRPr sz="1800" kern="1200" baseline="0">
                <a:solidFill>
                  <a:schemeClr val="tx2"/>
                </a:solidFill>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spcAft>
                <a:spcPts val="200"/>
              </a:spcAft>
              <a:buFont typeface="Arial" panose="020B0604020202020204" pitchFamily="34" charset="0"/>
              <a:buChar char="•"/>
              <a:defRPr sz="1600" kern="1200" baseline="0">
                <a:solidFill>
                  <a:schemeClr val="tx2"/>
                </a:solidFill>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spcAft>
                <a:spcPts val="200"/>
              </a:spcAft>
              <a:buFont typeface="Arial" panose="020B0604020202020204" pitchFamily="34" charset="0"/>
              <a:buChar char="•"/>
              <a:defRPr sz="1400" kern="1200" baseline="0">
                <a:solidFill>
                  <a:schemeClr val="tx2"/>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0" dirty="0"/>
              <a:t>Medium performers spend more time on unplanned rework than low performers, with 32% of their time spent on unplanned work or rework</a:t>
            </a:r>
          </a:p>
        </p:txBody>
      </p:sp>
      <p:sp>
        <p:nvSpPr>
          <p:cNvPr id="6" name="Title 4">
            <a:extLst>
              <a:ext uri="{FF2B5EF4-FFF2-40B4-BE49-F238E27FC236}">
                <a16:creationId xmlns:a16="http://schemas.microsoft.com/office/drawing/2014/main" id="{55B062CA-32E4-4889-AD4D-2EEE004A6573}"/>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Adoption J Curve</a:t>
            </a:r>
          </a:p>
        </p:txBody>
      </p:sp>
    </p:spTree>
    <p:extLst>
      <p:ext uri="{BB962C8B-B14F-4D97-AF65-F5344CB8AC3E}">
        <p14:creationId xmlns:p14="http://schemas.microsoft.com/office/powerpoint/2010/main" val="28839034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6" y="3526049"/>
            <a:ext cx="2208027"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Services</a:t>
            </a:r>
          </a:p>
          <a:p>
            <a:endParaRPr lang="en-US" sz="2000" b="0" dirty="0">
              <a:solidFill>
                <a:schemeClr val="tx1"/>
              </a:solidFill>
            </a:endParaRPr>
          </a:p>
          <a:p>
            <a:r>
              <a:rPr lang="en-US" sz="2000" b="0" dirty="0">
                <a:solidFill>
                  <a:schemeClr val="tx1"/>
                </a:solidFill>
              </a:rPr>
              <a:t>Managed Services</a:t>
            </a:r>
          </a:p>
          <a:p>
            <a:endParaRPr lang="en-US" sz="2000" b="0" dirty="0">
              <a:solidFill>
                <a:schemeClr val="tx1"/>
              </a:solidFill>
            </a:endParaRPr>
          </a:p>
          <a:p>
            <a:r>
              <a:rPr lang="en-US" sz="2000" b="0" dirty="0">
                <a:solidFill>
                  <a:schemeClr val="tx1"/>
                </a:solidFill>
              </a:rPr>
              <a:t>Higher Value Services</a:t>
            </a: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3526049"/>
            <a:ext cx="2352261"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Fit</a:t>
            </a:r>
          </a:p>
          <a:p>
            <a:endParaRPr lang="en-US" sz="2000" b="0" dirty="0">
              <a:solidFill>
                <a:schemeClr val="tx1"/>
              </a:solidFill>
            </a:endParaRPr>
          </a:p>
          <a:p>
            <a:r>
              <a:rPr lang="en-US" sz="2000" b="0" dirty="0">
                <a:solidFill>
                  <a:schemeClr val="tx1"/>
                </a:solidFill>
              </a:rPr>
              <a:t>Instance Type &amp; Family</a:t>
            </a:r>
          </a:p>
          <a:p>
            <a:endParaRPr lang="en-US" sz="2000" b="0" dirty="0">
              <a:solidFill>
                <a:schemeClr val="tx1"/>
              </a:solidFill>
            </a:endParaRPr>
          </a:p>
          <a:p>
            <a:r>
              <a:rPr lang="en-US" sz="2000" b="0" dirty="0">
                <a:solidFill>
                  <a:schemeClr val="tx1"/>
                </a:solidFill>
              </a:rPr>
              <a:t>Storage Type &amp; Class</a:t>
            </a:r>
          </a:p>
        </p:txBody>
      </p:sp>
      <p:sp>
        <p:nvSpPr>
          <p:cNvPr id="8" name="Title 4">
            <a:extLst>
              <a:ext uri="{FF2B5EF4-FFF2-40B4-BE49-F238E27FC236}">
                <a16:creationId xmlns:a16="http://schemas.microsoft.com/office/drawing/2014/main" id="{2149C21D-A1E3-4A9E-8F35-803C207C2A5A}"/>
              </a:ext>
            </a:extLst>
          </p:cNvPr>
          <p:cNvSpPr txBox="1">
            <a:spLocks/>
          </p:cNvSpPr>
          <p:nvPr/>
        </p:nvSpPr>
        <p:spPr>
          <a:xfrm>
            <a:off x="5009324" y="3526049"/>
            <a:ext cx="2067337"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Price</a:t>
            </a:r>
          </a:p>
          <a:p>
            <a:endParaRPr lang="en-US" sz="2000" b="0" dirty="0">
              <a:solidFill>
                <a:schemeClr val="tx1"/>
              </a:solidFill>
            </a:endParaRPr>
          </a:p>
          <a:p>
            <a:r>
              <a:rPr lang="en-US" sz="2000" b="0" dirty="0">
                <a:solidFill>
                  <a:schemeClr val="tx1"/>
                </a:solidFill>
              </a:rPr>
              <a:t>Purchasing Options</a:t>
            </a:r>
          </a:p>
          <a:p>
            <a:endParaRPr lang="en-US" sz="2000" b="0" dirty="0">
              <a:solidFill>
                <a:schemeClr val="tx1"/>
              </a:solidFill>
            </a:endParaRPr>
          </a:p>
          <a:p>
            <a:r>
              <a:rPr lang="en-US" sz="2000" b="0" dirty="0">
                <a:solidFill>
                  <a:schemeClr val="tx1"/>
                </a:solidFill>
              </a:rPr>
              <a:t>Licensing Options</a:t>
            </a:r>
          </a:p>
        </p:txBody>
      </p:sp>
      <p:sp>
        <p:nvSpPr>
          <p:cNvPr id="9" name="Title 4">
            <a:extLst>
              <a:ext uri="{FF2B5EF4-FFF2-40B4-BE49-F238E27FC236}">
                <a16:creationId xmlns:a16="http://schemas.microsoft.com/office/drawing/2014/main" id="{9BAB1387-78C1-4853-9456-3A22B93A0565}"/>
              </a:ext>
            </a:extLst>
          </p:cNvPr>
          <p:cNvSpPr txBox="1">
            <a:spLocks/>
          </p:cNvSpPr>
          <p:nvPr/>
        </p:nvSpPr>
        <p:spPr>
          <a:xfrm>
            <a:off x="7076661" y="3470718"/>
            <a:ext cx="2133600"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Scale</a:t>
            </a:r>
          </a:p>
          <a:p>
            <a:endParaRPr lang="en-US" sz="2000" b="0" dirty="0">
              <a:solidFill>
                <a:schemeClr val="tx1"/>
              </a:solidFill>
            </a:endParaRPr>
          </a:p>
          <a:p>
            <a:r>
              <a:rPr lang="en-US" sz="2000" b="0" dirty="0">
                <a:solidFill>
                  <a:schemeClr val="tx1"/>
                </a:solidFill>
              </a:rPr>
              <a:t>Time based</a:t>
            </a:r>
          </a:p>
          <a:p>
            <a:endParaRPr lang="en-US" sz="2000" b="0" dirty="0">
              <a:solidFill>
                <a:schemeClr val="tx1"/>
              </a:solidFill>
            </a:endParaRPr>
          </a:p>
          <a:p>
            <a:r>
              <a:rPr lang="en-US" sz="2000" b="0" dirty="0">
                <a:solidFill>
                  <a:schemeClr val="tx1"/>
                </a:solidFill>
              </a:rPr>
              <a:t>Event based</a:t>
            </a:r>
          </a:p>
        </p:txBody>
      </p:sp>
      <p:sp>
        <p:nvSpPr>
          <p:cNvPr id="10" name="Title 4">
            <a:extLst>
              <a:ext uri="{FF2B5EF4-FFF2-40B4-BE49-F238E27FC236}">
                <a16:creationId xmlns:a16="http://schemas.microsoft.com/office/drawing/2014/main" id="{45E90452-EB49-4896-BFB3-6CA8D3CEA8B1}"/>
              </a:ext>
            </a:extLst>
          </p:cNvPr>
          <p:cNvSpPr txBox="1">
            <a:spLocks/>
          </p:cNvSpPr>
          <p:nvPr/>
        </p:nvSpPr>
        <p:spPr>
          <a:xfrm>
            <a:off x="9210260" y="3470718"/>
            <a:ext cx="2630557"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Iterate</a:t>
            </a:r>
          </a:p>
          <a:p>
            <a:endParaRPr lang="en-US" sz="2000" b="0" dirty="0">
              <a:solidFill>
                <a:schemeClr val="tx1"/>
              </a:solidFill>
            </a:endParaRPr>
          </a:p>
          <a:p>
            <a:r>
              <a:rPr lang="en-US" sz="2000" b="0" dirty="0">
                <a:solidFill>
                  <a:schemeClr val="tx1"/>
                </a:solidFill>
              </a:rPr>
              <a:t>Periodic reviews</a:t>
            </a:r>
          </a:p>
          <a:p>
            <a:endParaRPr lang="en-US" sz="2000" b="0" dirty="0">
              <a:solidFill>
                <a:schemeClr val="tx1"/>
              </a:solidFill>
            </a:endParaRPr>
          </a:p>
          <a:p>
            <a:r>
              <a:rPr lang="en-US" sz="2000" b="0" dirty="0">
                <a:solidFill>
                  <a:schemeClr val="tx1"/>
                </a:solidFill>
              </a:rPr>
              <a:t>Periodic updates</a:t>
            </a:r>
          </a:p>
        </p:txBody>
      </p:sp>
      <p:pic>
        <p:nvPicPr>
          <p:cNvPr id="12" name="Graphic 11">
            <a:extLst>
              <a:ext uri="{FF2B5EF4-FFF2-40B4-BE49-F238E27FC236}">
                <a16:creationId xmlns:a16="http://schemas.microsoft.com/office/drawing/2014/main" id="{11E98994-947E-4FCC-89D7-C58EC2946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7069" y="1782417"/>
            <a:ext cx="1289603" cy="1289603"/>
          </a:xfrm>
          <a:prstGeom prst="rect">
            <a:avLst/>
          </a:prstGeom>
        </p:spPr>
      </p:pic>
      <p:pic>
        <p:nvPicPr>
          <p:cNvPr id="14" name="Graphic 13">
            <a:extLst>
              <a:ext uri="{FF2B5EF4-FFF2-40B4-BE49-F238E27FC236}">
                <a16:creationId xmlns:a16="http://schemas.microsoft.com/office/drawing/2014/main" id="{10F9A787-FADC-4641-A98A-4D8CF9241B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3966" y="1782417"/>
            <a:ext cx="1357105" cy="1357105"/>
          </a:xfrm>
          <a:prstGeom prst="rect">
            <a:avLst/>
          </a:prstGeom>
        </p:spPr>
      </p:pic>
      <p:pic>
        <p:nvPicPr>
          <p:cNvPr id="16" name="Graphic 15">
            <a:extLst>
              <a:ext uri="{FF2B5EF4-FFF2-40B4-BE49-F238E27FC236}">
                <a16:creationId xmlns:a16="http://schemas.microsoft.com/office/drawing/2014/main" id="{92E6B244-21A8-4E64-BEB7-CA17B044E0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23068" y="1782417"/>
            <a:ext cx="1357105" cy="1357105"/>
          </a:xfrm>
          <a:prstGeom prst="rect">
            <a:avLst/>
          </a:prstGeom>
        </p:spPr>
      </p:pic>
      <p:pic>
        <p:nvPicPr>
          <p:cNvPr id="18" name="Graphic 17">
            <a:extLst>
              <a:ext uri="{FF2B5EF4-FFF2-40B4-BE49-F238E27FC236}">
                <a16:creationId xmlns:a16="http://schemas.microsoft.com/office/drawing/2014/main" id="{B2E58C6B-0F66-416E-950D-219CD0E020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22130" y="1782417"/>
            <a:ext cx="1357105" cy="1357105"/>
          </a:xfrm>
          <a:prstGeom prst="rect">
            <a:avLst/>
          </a:prstGeom>
        </p:spPr>
      </p:pic>
      <p:pic>
        <p:nvPicPr>
          <p:cNvPr id="20" name="Graphic 19">
            <a:extLst>
              <a:ext uri="{FF2B5EF4-FFF2-40B4-BE49-F238E27FC236}">
                <a16:creationId xmlns:a16="http://schemas.microsoft.com/office/drawing/2014/main" id="{06ED3F49-BF7F-423D-AD18-8B7896D401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062" y="1775378"/>
            <a:ext cx="1296642" cy="1296642"/>
          </a:xfrm>
          <a:prstGeom prst="rect">
            <a:avLst/>
          </a:prstGeom>
        </p:spPr>
      </p:pic>
    </p:spTree>
    <p:extLst>
      <p:ext uri="{BB962C8B-B14F-4D97-AF65-F5344CB8AC3E}">
        <p14:creationId xmlns:p14="http://schemas.microsoft.com/office/powerpoint/2010/main" val="269400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6" y="3526049"/>
            <a:ext cx="2208027"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b="0" dirty="0">
                <a:solidFill>
                  <a:schemeClr val="tx1"/>
                </a:solidFill>
              </a:rPr>
              <a:t>Services</a:t>
            </a:r>
          </a:p>
          <a:p>
            <a:endParaRPr lang="en-US" sz="2000" b="0" dirty="0">
              <a:solidFill>
                <a:schemeClr val="tx1"/>
              </a:solidFill>
            </a:endParaRP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1089577"/>
            <a:ext cx="9275069" cy="4678846"/>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sz="2800" b="0" dirty="0">
                <a:solidFill>
                  <a:schemeClr val="tx1"/>
                </a:solidFill>
              </a:rPr>
              <a:t>Choose fit-for-purpose managed services</a:t>
            </a:r>
          </a:p>
          <a:p>
            <a:endParaRPr lang="en-US" sz="2800" b="0" dirty="0">
              <a:solidFill>
                <a:schemeClr val="tx1"/>
              </a:solidFill>
            </a:endParaRPr>
          </a:p>
          <a:p>
            <a:r>
              <a:rPr lang="en-US" sz="2800" b="0" dirty="0">
                <a:solidFill>
                  <a:schemeClr val="tx1"/>
                </a:solidFill>
              </a:rPr>
              <a:t>Utilize services based on consumption based pricing</a:t>
            </a:r>
          </a:p>
          <a:p>
            <a:endParaRPr lang="en-US" sz="2800" b="0" dirty="0">
              <a:solidFill>
                <a:schemeClr val="tx1"/>
              </a:solidFill>
            </a:endParaRPr>
          </a:p>
          <a:p>
            <a:r>
              <a:rPr lang="en-US" sz="2800" b="0" dirty="0">
                <a:solidFill>
                  <a:schemeClr val="tx1"/>
                </a:solidFill>
              </a:rPr>
              <a:t>Higher Value Services</a:t>
            </a:r>
          </a:p>
        </p:txBody>
      </p:sp>
      <p:pic>
        <p:nvPicPr>
          <p:cNvPr id="20" name="Graphic 19">
            <a:extLst>
              <a:ext uri="{FF2B5EF4-FFF2-40B4-BE49-F238E27FC236}">
                <a16:creationId xmlns:a16="http://schemas.microsoft.com/office/drawing/2014/main" id="{06ED3F49-BF7F-423D-AD18-8B7896D401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062" y="1775378"/>
            <a:ext cx="1296642" cy="1296642"/>
          </a:xfrm>
          <a:prstGeom prst="rect">
            <a:avLst/>
          </a:prstGeom>
        </p:spPr>
      </p:pic>
    </p:spTree>
    <p:extLst>
      <p:ext uri="{BB962C8B-B14F-4D97-AF65-F5344CB8AC3E}">
        <p14:creationId xmlns:p14="http://schemas.microsoft.com/office/powerpoint/2010/main" val="3690008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7" y="3526049"/>
            <a:ext cx="1706532"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b="0" dirty="0">
                <a:solidFill>
                  <a:schemeClr val="tx1"/>
                </a:solidFill>
              </a:rPr>
              <a:t>Fit</a:t>
            </a:r>
            <a:endParaRPr lang="en-US" sz="2000" b="0" dirty="0">
              <a:solidFill>
                <a:schemeClr val="tx1"/>
              </a:solidFill>
            </a:endParaRP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1089577"/>
            <a:ext cx="9275069" cy="4678846"/>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sz="2800" b="0" dirty="0">
                <a:solidFill>
                  <a:schemeClr val="tx1"/>
                </a:solidFill>
              </a:rPr>
              <a:t>Monitor CPU and memory usage on instances, regularly review the machine options available </a:t>
            </a:r>
          </a:p>
          <a:p>
            <a:endParaRPr lang="en-US" sz="2800" b="0" dirty="0">
              <a:solidFill>
                <a:schemeClr val="tx1"/>
              </a:solidFill>
            </a:endParaRPr>
          </a:p>
          <a:p>
            <a:r>
              <a:rPr lang="en-US" sz="2800" b="0" dirty="0">
                <a:solidFill>
                  <a:schemeClr val="tx1"/>
                </a:solidFill>
              </a:rPr>
              <a:t>Choose lower cost storage for archival purposes</a:t>
            </a:r>
          </a:p>
        </p:txBody>
      </p:sp>
      <p:pic>
        <p:nvPicPr>
          <p:cNvPr id="6" name="Graphic 5">
            <a:extLst>
              <a:ext uri="{FF2B5EF4-FFF2-40B4-BE49-F238E27FC236}">
                <a16:creationId xmlns:a16="http://schemas.microsoft.com/office/drawing/2014/main" id="{7B522172-FCB9-4234-9B39-6DFE07C84C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669" y="1974846"/>
            <a:ext cx="1357105" cy="1357105"/>
          </a:xfrm>
          <a:prstGeom prst="rect">
            <a:avLst/>
          </a:prstGeom>
        </p:spPr>
      </p:pic>
    </p:spTree>
    <p:extLst>
      <p:ext uri="{BB962C8B-B14F-4D97-AF65-F5344CB8AC3E}">
        <p14:creationId xmlns:p14="http://schemas.microsoft.com/office/powerpoint/2010/main" val="17966262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7" y="3526049"/>
            <a:ext cx="1706532"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b="0" dirty="0">
                <a:solidFill>
                  <a:schemeClr val="tx1"/>
                </a:solidFill>
              </a:rPr>
              <a:t>Price</a:t>
            </a:r>
            <a:endParaRPr lang="en-US" sz="2000" b="0" dirty="0">
              <a:solidFill>
                <a:schemeClr val="tx1"/>
              </a:solidFill>
            </a:endParaRP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1089577"/>
            <a:ext cx="9275069" cy="4678846"/>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sz="2800" b="0" dirty="0">
                <a:solidFill>
                  <a:schemeClr val="tx1"/>
                </a:solidFill>
              </a:rPr>
              <a:t>Reuse licenses you already have</a:t>
            </a:r>
          </a:p>
          <a:p>
            <a:endParaRPr lang="en-US" sz="2800" b="0" dirty="0">
              <a:solidFill>
                <a:schemeClr val="tx1"/>
              </a:solidFill>
            </a:endParaRPr>
          </a:p>
          <a:p>
            <a:r>
              <a:rPr lang="en-US" sz="2800" b="0" dirty="0">
                <a:solidFill>
                  <a:schemeClr val="tx1"/>
                </a:solidFill>
              </a:rPr>
              <a:t>Purchase reserved capacity</a:t>
            </a:r>
          </a:p>
          <a:p>
            <a:endParaRPr lang="en-US" sz="2800" b="0" dirty="0">
              <a:solidFill>
                <a:schemeClr val="tx1"/>
              </a:solidFill>
            </a:endParaRPr>
          </a:p>
          <a:p>
            <a:r>
              <a:rPr lang="en-US" sz="2800" b="0" dirty="0">
                <a:solidFill>
                  <a:schemeClr val="tx1"/>
                </a:solidFill>
              </a:rPr>
              <a:t>Tiger Team is analyzing and monitoring this for you</a:t>
            </a:r>
          </a:p>
        </p:txBody>
      </p:sp>
      <p:pic>
        <p:nvPicPr>
          <p:cNvPr id="8" name="Graphic 7">
            <a:extLst>
              <a:ext uri="{FF2B5EF4-FFF2-40B4-BE49-F238E27FC236}">
                <a16:creationId xmlns:a16="http://schemas.microsoft.com/office/drawing/2014/main" id="{450A5762-48B8-4105-9145-D91F1FB72A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621" y="2042348"/>
            <a:ext cx="1289603" cy="1289603"/>
          </a:xfrm>
          <a:prstGeom prst="rect">
            <a:avLst/>
          </a:prstGeom>
        </p:spPr>
      </p:pic>
    </p:spTree>
    <p:extLst>
      <p:ext uri="{BB962C8B-B14F-4D97-AF65-F5344CB8AC3E}">
        <p14:creationId xmlns:p14="http://schemas.microsoft.com/office/powerpoint/2010/main" val="10023237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7" y="3526049"/>
            <a:ext cx="1706532"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b="0" dirty="0">
                <a:solidFill>
                  <a:schemeClr val="tx1"/>
                </a:solidFill>
              </a:rPr>
              <a:t>Scale</a:t>
            </a:r>
            <a:endParaRPr lang="en-US" sz="2000" b="0" dirty="0">
              <a:solidFill>
                <a:schemeClr val="tx1"/>
              </a:solidFill>
            </a:endParaRP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1089577"/>
            <a:ext cx="9275069" cy="4678846"/>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sz="2800" b="0" dirty="0">
                <a:solidFill>
                  <a:schemeClr val="tx1"/>
                </a:solidFill>
              </a:rPr>
              <a:t>Scale based on time (weekends, business hours, slow periods)</a:t>
            </a:r>
          </a:p>
          <a:p>
            <a:endParaRPr lang="en-US" sz="2800" b="0" dirty="0">
              <a:solidFill>
                <a:schemeClr val="tx1"/>
              </a:solidFill>
            </a:endParaRPr>
          </a:p>
          <a:p>
            <a:r>
              <a:rPr lang="en-US" sz="2800" b="0" dirty="0">
                <a:solidFill>
                  <a:schemeClr val="tx1"/>
                </a:solidFill>
              </a:rPr>
              <a:t>Scale based on load</a:t>
            </a:r>
          </a:p>
          <a:p>
            <a:endParaRPr lang="en-US" sz="2800" b="0" dirty="0">
              <a:solidFill>
                <a:schemeClr val="tx1"/>
              </a:solidFill>
            </a:endParaRPr>
          </a:p>
          <a:p>
            <a:r>
              <a:rPr lang="en-US" sz="2800" b="0" dirty="0">
                <a:solidFill>
                  <a:schemeClr val="tx1"/>
                </a:solidFill>
              </a:rPr>
              <a:t>Scale for specific jobs (batch jobs, sudden influx of files)</a:t>
            </a:r>
          </a:p>
        </p:txBody>
      </p:sp>
      <p:pic>
        <p:nvPicPr>
          <p:cNvPr id="6" name="Graphic 5">
            <a:extLst>
              <a:ext uri="{FF2B5EF4-FFF2-40B4-BE49-F238E27FC236}">
                <a16:creationId xmlns:a16="http://schemas.microsoft.com/office/drawing/2014/main" id="{FD0423A7-8CDB-4285-B5C6-94A619BE9F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39" y="1974846"/>
            <a:ext cx="1357105" cy="1357105"/>
          </a:xfrm>
          <a:prstGeom prst="rect">
            <a:avLst/>
          </a:prstGeom>
        </p:spPr>
      </p:pic>
    </p:spTree>
    <p:extLst>
      <p:ext uri="{BB962C8B-B14F-4D97-AF65-F5344CB8AC3E}">
        <p14:creationId xmlns:p14="http://schemas.microsoft.com/office/powerpoint/2010/main" val="26953282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8EDAA85-BCCD-47B9-BD0D-B9BAFD61D188}"/>
              </a:ext>
            </a:extLst>
          </p:cNvPr>
          <p:cNvSpPr txBox="1">
            <a:spLocks/>
          </p:cNvSpPr>
          <p:nvPr/>
        </p:nvSpPr>
        <p:spPr>
          <a:xfrm>
            <a:off x="0" y="293456"/>
            <a:ext cx="12191999" cy="973481"/>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dirty="0"/>
              <a:t>The 5 Pillars of Cloud Technology Optimization</a:t>
            </a:r>
          </a:p>
        </p:txBody>
      </p:sp>
      <p:sp>
        <p:nvSpPr>
          <p:cNvPr id="5" name="Title 4">
            <a:extLst>
              <a:ext uri="{FF2B5EF4-FFF2-40B4-BE49-F238E27FC236}">
                <a16:creationId xmlns:a16="http://schemas.microsoft.com/office/drawing/2014/main" id="{4C489433-9BAB-4742-9142-11B0E5E67EFE}"/>
              </a:ext>
            </a:extLst>
          </p:cNvPr>
          <p:cNvSpPr txBox="1">
            <a:spLocks/>
          </p:cNvSpPr>
          <p:nvPr/>
        </p:nvSpPr>
        <p:spPr>
          <a:xfrm>
            <a:off x="429157" y="3526049"/>
            <a:ext cx="1706532" cy="2242374"/>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lgn="ctr"/>
            <a:r>
              <a:rPr lang="en-US" b="0" dirty="0">
                <a:solidFill>
                  <a:schemeClr val="tx1"/>
                </a:solidFill>
              </a:rPr>
              <a:t>Iterate</a:t>
            </a:r>
            <a:endParaRPr lang="en-US" sz="2000" b="0" dirty="0">
              <a:solidFill>
                <a:schemeClr val="tx1"/>
              </a:solidFill>
            </a:endParaRPr>
          </a:p>
        </p:txBody>
      </p:sp>
      <p:sp>
        <p:nvSpPr>
          <p:cNvPr id="7" name="Title 4">
            <a:extLst>
              <a:ext uri="{FF2B5EF4-FFF2-40B4-BE49-F238E27FC236}">
                <a16:creationId xmlns:a16="http://schemas.microsoft.com/office/drawing/2014/main" id="{5CC094D5-3054-48C1-9038-51B126A1866F}"/>
              </a:ext>
            </a:extLst>
          </p:cNvPr>
          <p:cNvSpPr txBox="1">
            <a:spLocks/>
          </p:cNvSpPr>
          <p:nvPr/>
        </p:nvSpPr>
        <p:spPr>
          <a:xfrm>
            <a:off x="2637183" y="1089577"/>
            <a:ext cx="9275069" cy="4678846"/>
          </a:xfrm>
          <a:prstGeom prst="rect">
            <a:avLst/>
          </a:prstGeom>
        </p:spPr>
        <p:txBody>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r>
              <a:rPr lang="en-US" sz="2800" b="0" dirty="0">
                <a:solidFill>
                  <a:schemeClr val="tx1"/>
                </a:solidFill>
              </a:rPr>
              <a:t>Monitor system metrics (CPU, Memory, response times)</a:t>
            </a:r>
          </a:p>
          <a:p>
            <a:endParaRPr lang="en-US" sz="2800" b="0" dirty="0">
              <a:solidFill>
                <a:schemeClr val="tx1"/>
              </a:solidFill>
            </a:endParaRPr>
          </a:p>
          <a:p>
            <a:r>
              <a:rPr lang="en-US" sz="2800" b="0" dirty="0">
                <a:solidFill>
                  <a:schemeClr val="tx1"/>
                </a:solidFill>
              </a:rPr>
              <a:t>Periodically review your metrics to determine if you need to resize your infrastructure</a:t>
            </a:r>
          </a:p>
          <a:p>
            <a:endParaRPr lang="en-US" sz="2800" b="0" dirty="0">
              <a:solidFill>
                <a:schemeClr val="tx1"/>
              </a:solidFill>
            </a:endParaRPr>
          </a:p>
          <a:p>
            <a:r>
              <a:rPr lang="en-US" sz="2800" b="0" dirty="0">
                <a:solidFill>
                  <a:schemeClr val="tx1"/>
                </a:solidFill>
              </a:rPr>
              <a:t>Watch for Azure Advisor recommendations</a:t>
            </a:r>
          </a:p>
        </p:txBody>
      </p:sp>
      <p:pic>
        <p:nvPicPr>
          <p:cNvPr id="8" name="Graphic 7">
            <a:extLst>
              <a:ext uri="{FF2B5EF4-FFF2-40B4-BE49-F238E27FC236}">
                <a16:creationId xmlns:a16="http://schemas.microsoft.com/office/drawing/2014/main" id="{EA14C6AA-AC53-4546-A8D4-04B6FEA7B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870" y="2071895"/>
            <a:ext cx="1357105" cy="1357105"/>
          </a:xfrm>
          <a:prstGeom prst="rect">
            <a:avLst/>
          </a:prstGeom>
        </p:spPr>
      </p:pic>
    </p:spTree>
    <p:extLst>
      <p:ext uri="{BB962C8B-B14F-4D97-AF65-F5344CB8AC3E}">
        <p14:creationId xmlns:p14="http://schemas.microsoft.com/office/powerpoint/2010/main" val="2270092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p:txBody>
          <a:bodyPr/>
          <a:lstStyle/>
          <a:p>
            <a:r>
              <a:rPr lang="en-US" dirty="0"/>
              <a:t>Managing and Optimizing Costs</a:t>
            </a:r>
          </a:p>
        </p:txBody>
      </p:sp>
      <p:sp>
        <p:nvSpPr>
          <p:cNvPr id="7" name="Text Placeholder 6">
            <a:extLst>
              <a:ext uri="{FF2B5EF4-FFF2-40B4-BE49-F238E27FC236}">
                <a16:creationId xmlns:a16="http://schemas.microsoft.com/office/drawing/2014/main" id="{FF889EC8-5032-1347-98AC-527C75697C2D}"/>
              </a:ext>
            </a:extLst>
          </p:cNvPr>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88</a:t>
            </a:fld>
            <a:endParaRPr lang="en-US"/>
          </a:p>
        </p:txBody>
      </p:sp>
    </p:spTree>
    <p:extLst>
      <p:ext uri="{BB962C8B-B14F-4D97-AF65-F5344CB8AC3E}">
        <p14:creationId xmlns:p14="http://schemas.microsoft.com/office/powerpoint/2010/main" val="2226685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612648" y="62547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baseline="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Sprint 2 Review</a:t>
            </a:r>
          </a:p>
        </p:txBody>
      </p:sp>
      <p:sp>
        <p:nvSpPr>
          <p:cNvPr id="4" name="Slide Number Placeholder 3"/>
          <p:cNvSpPr>
            <a:spLocks noGrp="1"/>
          </p:cNvSpPr>
          <p:nvPr>
            <p:ph type="sldNum" sz="quarter" idx="11"/>
          </p:nvPr>
        </p:nvSpPr>
        <p:spPr/>
        <p:txBody>
          <a:bodyPr/>
          <a:lstStyle/>
          <a:p>
            <a:fld id="{37A9C3AE-D32A-444C-8592-ABFF7FAA7AD5}" type="slidenum">
              <a:rPr lang="en-US" smtClean="0"/>
              <a:pPr/>
              <a:t>89</a:t>
            </a:fld>
            <a:endParaRPr lang="en-US" dirty="0"/>
          </a:p>
        </p:txBody>
      </p:sp>
      <p:sp>
        <p:nvSpPr>
          <p:cNvPr id="5" name="Title 4"/>
          <p:cNvSpPr>
            <a:spLocks noGrp="1"/>
          </p:cNvSpPr>
          <p:nvPr>
            <p:ph type="title"/>
          </p:nvPr>
        </p:nvSpPr>
        <p:spPr/>
        <p:txBody>
          <a:bodyPr/>
          <a:lstStyle/>
          <a:p>
            <a:r>
              <a:rPr lang="en-US" dirty="0"/>
              <a:t>Azure Organization</a:t>
            </a:r>
          </a:p>
        </p:txBody>
      </p:sp>
      <p:sp>
        <p:nvSpPr>
          <p:cNvPr id="6" name="Content Placeholder 5"/>
          <p:cNvSpPr>
            <a:spLocks noGrp="1"/>
          </p:cNvSpPr>
          <p:nvPr>
            <p:ph sz="half" idx="13"/>
          </p:nvPr>
        </p:nvSpPr>
        <p:spPr/>
        <p:txBody>
          <a:bodyPr/>
          <a:lstStyle/>
          <a:p>
            <a:r>
              <a:rPr lang="en-US" dirty="0"/>
              <a:t>Subscription</a:t>
            </a:r>
          </a:p>
          <a:p>
            <a:r>
              <a:rPr lang="en-US" dirty="0"/>
              <a:t>Resource Group</a:t>
            </a:r>
          </a:p>
          <a:p>
            <a:r>
              <a:rPr lang="en-US" dirty="0"/>
              <a:t>Tags</a:t>
            </a:r>
          </a:p>
        </p:txBody>
      </p:sp>
      <p:pic>
        <p:nvPicPr>
          <p:cNvPr id="7" name="Picture 6"/>
          <p:cNvPicPr>
            <a:picLocks noChangeAspect="1"/>
          </p:cNvPicPr>
          <p:nvPr/>
        </p:nvPicPr>
        <p:blipFill rotWithShape="1">
          <a:blip r:embed="rId2"/>
          <a:srcRect l="23400" r="23400"/>
          <a:stretch/>
        </p:blipFill>
        <p:spPr>
          <a:xfrm>
            <a:off x="-7088" y="-21264"/>
            <a:ext cx="5504688" cy="6880860"/>
          </a:xfrm>
          <a:prstGeom prst="rect">
            <a:avLst/>
          </a:prstGeom>
        </p:spPr>
      </p:pic>
    </p:spTree>
    <p:extLst>
      <p:ext uri="{BB962C8B-B14F-4D97-AF65-F5344CB8AC3E}">
        <p14:creationId xmlns:p14="http://schemas.microsoft.com/office/powerpoint/2010/main" val="2584881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r="-30000"/>
          </a:stretch>
        </a:blipFill>
        <a:effectLst/>
      </p:bgPr>
    </p:bg>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A3D2A36-2C36-7044-99FB-E83EC3C73506}"/>
              </a:ext>
            </a:extLst>
          </p:cNvPr>
          <p:cNvSpPr txBox="1">
            <a:spLocks/>
          </p:cNvSpPr>
          <p:nvPr/>
        </p:nvSpPr>
        <p:spPr>
          <a:xfrm>
            <a:off x="612649" y="1238398"/>
            <a:ext cx="10972800" cy="2852737"/>
          </a:xfrm>
          <a:prstGeom prst="rect">
            <a:avLst/>
          </a:prstGeom>
        </p:spPr>
        <p:txBody>
          <a:bodyPr anchor="b"/>
          <a:lstStyle>
            <a:lvl1pPr algn="l" defTabSz="914400" rtl="0" eaLnBrk="1" latinLnBrk="0" hangingPunct="1">
              <a:lnSpc>
                <a:spcPct val="90000"/>
              </a:lnSpc>
              <a:spcBef>
                <a:spcPct val="0"/>
              </a:spcBef>
              <a:buNone/>
              <a:defRPr sz="3200" b="1" kern="1200" spc="100" baseline="0">
                <a:solidFill>
                  <a:srgbClr val="521B93"/>
                </a:solidFill>
                <a:latin typeface="Arial" panose="020B0604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1" i="0" u="none" strike="noStrike" kern="1200" cap="none" spc="100" normalizeH="0" baseline="0" noProof="0" dirty="0">
              <a:ln>
                <a:noFill/>
              </a:ln>
              <a:solidFill>
                <a:srgbClr val="FFFFFF"/>
              </a:solidFill>
              <a:effectLst>
                <a:outerShdw blurRad="50800" dist="38100" dir="2700000" algn="tl" rotWithShape="0">
                  <a:prstClr val="black">
                    <a:alpha val="40000"/>
                  </a:prstClr>
                </a:outerShdw>
              </a:effectLst>
              <a:uLnTx/>
              <a:uFillTx/>
              <a:latin typeface="Arial" panose="020B0604020202020204" pitchFamily="34" charset="0"/>
              <a:ea typeface="+mj-ea"/>
              <a:cs typeface="+mj-cs"/>
            </a:endParaRPr>
          </a:p>
        </p:txBody>
      </p:sp>
      <p:pic>
        <p:nvPicPr>
          <p:cNvPr id="12" name="Graphic 11">
            <a:extLst>
              <a:ext uri="{FF2B5EF4-FFF2-40B4-BE49-F238E27FC236}">
                <a16:creationId xmlns:a16="http://schemas.microsoft.com/office/drawing/2014/main" id="{C922C08F-87CF-41C6-B5E0-F4554E5CAA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1519" y="5213097"/>
            <a:ext cx="841022" cy="841022"/>
          </a:xfrm>
          <a:prstGeom prst="rect">
            <a:avLst/>
          </a:prstGeom>
        </p:spPr>
      </p:pic>
      <p:pic>
        <p:nvPicPr>
          <p:cNvPr id="14" name="Graphic 13">
            <a:extLst>
              <a:ext uri="{FF2B5EF4-FFF2-40B4-BE49-F238E27FC236}">
                <a16:creationId xmlns:a16="http://schemas.microsoft.com/office/drawing/2014/main" id="{A840B670-9B88-4E61-A11B-B07D554316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7293" y="3407557"/>
            <a:ext cx="1007802" cy="1007802"/>
          </a:xfrm>
          <a:prstGeom prst="rect">
            <a:avLst/>
          </a:prstGeom>
        </p:spPr>
      </p:pic>
      <p:pic>
        <p:nvPicPr>
          <p:cNvPr id="16" name="Graphic 15">
            <a:extLst>
              <a:ext uri="{FF2B5EF4-FFF2-40B4-BE49-F238E27FC236}">
                <a16:creationId xmlns:a16="http://schemas.microsoft.com/office/drawing/2014/main" id="{7FB706CC-9C14-4F66-857E-28B044FE2D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0153" y="5123591"/>
            <a:ext cx="1020035" cy="1020035"/>
          </a:xfrm>
          <a:prstGeom prst="rect">
            <a:avLst/>
          </a:prstGeom>
        </p:spPr>
      </p:pic>
      <p:pic>
        <p:nvPicPr>
          <p:cNvPr id="20" name="Graphic 19">
            <a:extLst>
              <a:ext uri="{FF2B5EF4-FFF2-40B4-BE49-F238E27FC236}">
                <a16:creationId xmlns:a16="http://schemas.microsoft.com/office/drawing/2014/main" id="{73DE61DE-67D7-4820-B142-84896DD46B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17916" y="1465879"/>
            <a:ext cx="964096" cy="964096"/>
          </a:xfrm>
          <a:prstGeom prst="rect">
            <a:avLst/>
          </a:prstGeom>
        </p:spPr>
      </p:pic>
      <p:pic>
        <p:nvPicPr>
          <p:cNvPr id="24" name="Graphic 23">
            <a:extLst>
              <a:ext uri="{FF2B5EF4-FFF2-40B4-BE49-F238E27FC236}">
                <a16:creationId xmlns:a16="http://schemas.microsoft.com/office/drawing/2014/main" id="{59EC89BB-F407-4B77-BC35-AAFB198323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41302" y="3476336"/>
            <a:ext cx="964096" cy="964096"/>
          </a:xfrm>
          <a:prstGeom prst="rect">
            <a:avLst/>
          </a:prstGeom>
        </p:spPr>
      </p:pic>
      <p:pic>
        <p:nvPicPr>
          <p:cNvPr id="8" name="Graphic 7">
            <a:extLst>
              <a:ext uri="{FF2B5EF4-FFF2-40B4-BE49-F238E27FC236}">
                <a16:creationId xmlns:a16="http://schemas.microsoft.com/office/drawing/2014/main" id="{B5379056-E94E-424E-9A5C-7850B59BE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70870" y="1422173"/>
            <a:ext cx="1007802" cy="1007802"/>
          </a:xfrm>
          <a:prstGeom prst="rect">
            <a:avLst/>
          </a:prstGeom>
        </p:spPr>
      </p:pic>
      <p:sp>
        <p:nvSpPr>
          <p:cNvPr id="13" name="TextBox 12">
            <a:extLst>
              <a:ext uri="{FF2B5EF4-FFF2-40B4-BE49-F238E27FC236}">
                <a16:creationId xmlns:a16="http://schemas.microsoft.com/office/drawing/2014/main" id="{99F14417-FDE5-4D26-AF9D-DF62073E4264}"/>
              </a:ext>
            </a:extLst>
          </p:cNvPr>
          <p:cNvSpPr txBox="1"/>
          <p:nvPr/>
        </p:nvSpPr>
        <p:spPr>
          <a:xfrm>
            <a:off x="4262422" y="2436483"/>
            <a:ext cx="12795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Facilities</a:t>
            </a:r>
          </a:p>
        </p:txBody>
      </p:sp>
      <p:sp>
        <p:nvSpPr>
          <p:cNvPr id="17" name="Rectangle 16">
            <a:extLst>
              <a:ext uri="{FF2B5EF4-FFF2-40B4-BE49-F238E27FC236}">
                <a16:creationId xmlns:a16="http://schemas.microsoft.com/office/drawing/2014/main" id="{260F29D5-042F-4B30-BC8C-1708071075E1}"/>
              </a:ext>
            </a:extLst>
          </p:cNvPr>
          <p:cNvSpPr/>
          <p:nvPr/>
        </p:nvSpPr>
        <p:spPr>
          <a:xfrm>
            <a:off x="3254044" y="4509681"/>
            <a:ext cx="103105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Servers</a:t>
            </a:r>
          </a:p>
        </p:txBody>
      </p:sp>
      <p:sp>
        <p:nvSpPr>
          <p:cNvPr id="19" name="Rectangle 18">
            <a:extLst>
              <a:ext uri="{FF2B5EF4-FFF2-40B4-BE49-F238E27FC236}">
                <a16:creationId xmlns:a16="http://schemas.microsoft.com/office/drawing/2014/main" id="{BEF6A75B-F84F-4893-AAF2-8C1DCF2533D0}"/>
              </a:ext>
            </a:extLst>
          </p:cNvPr>
          <p:cNvSpPr/>
          <p:nvPr/>
        </p:nvSpPr>
        <p:spPr>
          <a:xfrm>
            <a:off x="4839628" y="6193020"/>
            <a:ext cx="68480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Data</a:t>
            </a:r>
          </a:p>
        </p:txBody>
      </p:sp>
      <p:sp>
        <p:nvSpPr>
          <p:cNvPr id="21" name="Rectangle 20">
            <a:extLst>
              <a:ext uri="{FF2B5EF4-FFF2-40B4-BE49-F238E27FC236}">
                <a16:creationId xmlns:a16="http://schemas.microsoft.com/office/drawing/2014/main" id="{F85E10DC-A775-42E4-9125-9F6453AC62AD}"/>
              </a:ext>
            </a:extLst>
          </p:cNvPr>
          <p:cNvSpPr/>
          <p:nvPr/>
        </p:nvSpPr>
        <p:spPr>
          <a:xfrm>
            <a:off x="6589460" y="6193020"/>
            <a:ext cx="14414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Application</a:t>
            </a:r>
          </a:p>
        </p:txBody>
      </p:sp>
      <p:sp>
        <p:nvSpPr>
          <p:cNvPr id="25" name="Rectangle 24">
            <a:extLst>
              <a:ext uri="{FF2B5EF4-FFF2-40B4-BE49-F238E27FC236}">
                <a16:creationId xmlns:a16="http://schemas.microsoft.com/office/drawing/2014/main" id="{CCC573EF-4A5F-44EE-BDE8-13E0B6873734}"/>
              </a:ext>
            </a:extLst>
          </p:cNvPr>
          <p:cNvSpPr/>
          <p:nvPr/>
        </p:nvSpPr>
        <p:spPr>
          <a:xfrm>
            <a:off x="8030880" y="4485819"/>
            <a:ext cx="11849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OS / VMs</a:t>
            </a:r>
          </a:p>
        </p:txBody>
      </p:sp>
      <p:sp>
        <p:nvSpPr>
          <p:cNvPr id="27" name="TextBox 26">
            <a:extLst>
              <a:ext uri="{FF2B5EF4-FFF2-40B4-BE49-F238E27FC236}">
                <a16:creationId xmlns:a16="http://schemas.microsoft.com/office/drawing/2014/main" id="{1632DAE8-2832-4101-895F-0022528FA380}"/>
              </a:ext>
            </a:extLst>
          </p:cNvPr>
          <p:cNvSpPr txBox="1"/>
          <p:nvPr/>
        </p:nvSpPr>
        <p:spPr>
          <a:xfrm>
            <a:off x="6474871" y="2414586"/>
            <a:ext cx="185018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Infrastructure</a:t>
            </a:r>
          </a:p>
        </p:txBody>
      </p:sp>
      <p:sp>
        <p:nvSpPr>
          <p:cNvPr id="48" name="TextBox 47">
            <a:extLst>
              <a:ext uri="{FF2B5EF4-FFF2-40B4-BE49-F238E27FC236}">
                <a16:creationId xmlns:a16="http://schemas.microsoft.com/office/drawing/2014/main" id="{283643AC-5F4D-4C16-95B7-0213808DFFBF}"/>
              </a:ext>
            </a:extLst>
          </p:cNvPr>
          <p:cNvSpPr txBox="1"/>
          <p:nvPr/>
        </p:nvSpPr>
        <p:spPr>
          <a:xfrm>
            <a:off x="4649129" y="168692"/>
            <a:ext cx="2893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a:ea typeface="+mn-ea"/>
                <a:cs typeface="+mn-cs"/>
              </a:rPr>
              <a:t>On Premise</a:t>
            </a:r>
          </a:p>
        </p:txBody>
      </p:sp>
    </p:spTree>
    <p:extLst>
      <p:ext uri="{BB962C8B-B14F-4D97-AF65-F5344CB8AC3E}">
        <p14:creationId xmlns:p14="http://schemas.microsoft.com/office/powerpoint/2010/main" val="2320750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89"/>
          <p:cNvSpPr txBox="1">
            <a:spLocks noGrp="1"/>
          </p:cNvSpPr>
          <p:nvPr>
            <p:ph type="title"/>
          </p:nvPr>
        </p:nvSpPr>
        <p:spPr>
          <a:xfrm>
            <a:off x="609600" y="232284"/>
            <a:ext cx="10972800" cy="91692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CUNA Subscription Model</a:t>
            </a:r>
            <a:endParaRPr dirty="0"/>
          </a:p>
        </p:txBody>
      </p:sp>
      <p:sp>
        <p:nvSpPr>
          <p:cNvPr id="509" name="Google Shape;509;p89"/>
          <p:cNvSpPr txBox="1">
            <a:spLocks noGrp="1"/>
          </p:cNvSpPr>
          <p:nvPr>
            <p:ph idx="1"/>
          </p:nvPr>
        </p:nvSpPr>
        <p:spPr>
          <a:xfrm>
            <a:off x="609600" y="932995"/>
            <a:ext cx="10972800" cy="661655"/>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US" dirty="0"/>
              <a:t>Prod and Non Prod Subscription Per Portfolio</a:t>
            </a:r>
            <a:endParaRPr dirty="0"/>
          </a:p>
          <a:p>
            <a:pPr marL="0" lvl="0" indent="0" algn="l" rtl="0">
              <a:spcBef>
                <a:spcPts val="1000"/>
              </a:spcBef>
              <a:spcAft>
                <a:spcPts val="0"/>
              </a:spcAft>
              <a:buNone/>
            </a:pPr>
            <a:endParaRPr dirty="0"/>
          </a:p>
          <a:p>
            <a:pPr marL="0" lvl="0" indent="0" algn="l" rtl="0">
              <a:spcBef>
                <a:spcPts val="1000"/>
              </a:spcBef>
              <a:spcAft>
                <a:spcPts val="600"/>
              </a:spcAft>
              <a:buNone/>
            </a:pPr>
            <a:endParaRPr dirty="0"/>
          </a:p>
        </p:txBody>
      </p:sp>
      <p:pic>
        <p:nvPicPr>
          <p:cNvPr id="511" name="Google Shape;511;p89"/>
          <p:cNvPicPr preferRelativeResize="0"/>
          <p:nvPr/>
        </p:nvPicPr>
        <p:blipFill>
          <a:blip r:embed="rId3">
            <a:alphaModFix/>
          </a:blip>
          <a:stretch>
            <a:fillRect/>
          </a:stretch>
        </p:blipFill>
        <p:spPr>
          <a:xfrm>
            <a:off x="3485322" y="1594649"/>
            <a:ext cx="5466521" cy="5190463"/>
          </a:xfrm>
          <a:prstGeom prst="rect">
            <a:avLst/>
          </a:prstGeom>
          <a:noFill/>
          <a:ln>
            <a:noFill/>
          </a:ln>
        </p:spPr>
      </p:pic>
    </p:spTree>
    <p:extLst>
      <p:ext uri="{BB962C8B-B14F-4D97-AF65-F5344CB8AC3E}">
        <p14:creationId xmlns:p14="http://schemas.microsoft.com/office/powerpoint/2010/main" val="13739340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89"/>
          <p:cNvSpPr txBox="1">
            <a:spLocks noGrp="1"/>
          </p:cNvSpPr>
          <p:nvPr>
            <p:ph type="title"/>
          </p:nvPr>
        </p:nvSpPr>
        <p:spPr>
          <a:xfrm>
            <a:off x="609600" y="232284"/>
            <a:ext cx="10972800" cy="91692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CUNA Subscription Model</a:t>
            </a:r>
            <a:endParaRPr dirty="0"/>
          </a:p>
        </p:txBody>
      </p:sp>
      <p:sp>
        <p:nvSpPr>
          <p:cNvPr id="4" name="Rectangle 3">
            <a:extLst>
              <a:ext uri="{FF2B5EF4-FFF2-40B4-BE49-F238E27FC236}">
                <a16:creationId xmlns:a16="http://schemas.microsoft.com/office/drawing/2014/main" id="{D13F8AAD-B688-4F60-BA61-8696D9749E14}"/>
              </a:ext>
            </a:extLst>
          </p:cNvPr>
          <p:cNvSpPr/>
          <p:nvPr/>
        </p:nvSpPr>
        <p:spPr>
          <a:xfrm>
            <a:off x="796834" y="1502229"/>
            <a:ext cx="10478474" cy="4865914"/>
          </a:xfrm>
          <a:prstGeom prst="rect">
            <a:avLst/>
          </a:prstGeom>
        </p:spPr>
        <p:style>
          <a:lnRef idx="2">
            <a:schemeClr val="dk1"/>
          </a:lnRef>
          <a:fillRef idx="1">
            <a:schemeClr val="lt1"/>
          </a:fillRef>
          <a:effectRef idx="0">
            <a:schemeClr val="dk1"/>
          </a:effectRef>
          <a:fontRef idx="minor">
            <a:schemeClr val="dk1"/>
          </a:fontRef>
        </p:style>
        <p:txBody>
          <a:bodyPr rtlCol="0" anchor="t"/>
          <a:lstStyle/>
          <a:p>
            <a:endParaRPr lang="en-US" sz="2000" dirty="0"/>
          </a:p>
        </p:txBody>
      </p:sp>
      <p:sp>
        <p:nvSpPr>
          <p:cNvPr id="8" name="Rectangle 7">
            <a:extLst>
              <a:ext uri="{FF2B5EF4-FFF2-40B4-BE49-F238E27FC236}">
                <a16:creationId xmlns:a16="http://schemas.microsoft.com/office/drawing/2014/main" id="{ECF793B9-3B2E-44EF-8AE0-44AA4B53DFDF}"/>
              </a:ext>
            </a:extLst>
          </p:cNvPr>
          <p:cNvSpPr/>
          <p:nvPr/>
        </p:nvSpPr>
        <p:spPr>
          <a:xfrm>
            <a:off x="1148442" y="2571320"/>
            <a:ext cx="9659353" cy="3509439"/>
          </a:xfrm>
          <a:prstGeom prst="rect">
            <a:avLst/>
          </a:prstGeom>
        </p:spPr>
        <p:style>
          <a:lnRef idx="2">
            <a:schemeClr val="dk1"/>
          </a:lnRef>
          <a:fillRef idx="1">
            <a:schemeClr val="lt1"/>
          </a:fillRef>
          <a:effectRef idx="0">
            <a:schemeClr val="dk1"/>
          </a:effectRef>
          <a:fontRef idx="minor">
            <a:schemeClr val="dk1"/>
          </a:fontRef>
        </p:style>
        <p:txBody>
          <a:bodyPr rtlCol="0" anchor="t"/>
          <a:lstStyle/>
          <a:p>
            <a:endParaRPr lang="en-US" sz="2000" dirty="0"/>
          </a:p>
        </p:txBody>
      </p:sp>
      <p:pic>
        <p:nvPicPr>
          <p:cNvPr id="9" name="Picture 8">
            <a:extLst>
              <a:ext uri="{FF2B5EF4-FFF2-40B4-BE49-F238E27FC236}">
                <a16:creationId xmlns:a16="http://schemas.microsoft.com/office/drawing/2014/main" id="{97E0656F-D28E-4C2F-965E-4EEF270C40DD}"/>
              </a:ext>
            </a:extLst>
          </p:cNvPr>
          <p:cNvPicPr>
            <a:picLocks noChangeAspect="1"/>
          </p:cNvPicPr>
          <p:nvPr/>
        </p:nvPicPr>
        <p:blipFill>
          <a:blip r:embed="rId3"/>
          <a:stretch>
            <a:fillRect/>
          </a:stretch>
        </p:blipFill>
        <p:spPr>
          <a:xfrm>
            <a:off x="1148442" y="2606533"/>
            <a:ext cx="6028281" cy="739044"/>
          </a:xfrm>
          <a:prstGeom prst="rect">
            <a:avLst/>
          </a:prstGeom>
        </p:spPr>
      </p:pic>
      <p:pic>
        <p:nvPicPr>
          <p:cNvPr id="10" name="Picture 9">
            <a:extLst>
              <a:ext uri="{FF2B5EF4-FFF2-40B4-BE49-F238E27FC236}">
                <a16:creationId xmlns:a16="http://schemas.microsoft.com/office/drawing/2014/main" id="{B7E24E21-444C-441E-9139-03D894695C7B}"/>
              </a:ext>
            </a:extLst>
          </p:cNvPr>
          <p:cNvPicPr>
            <a:picLocks noChangeAspect="1"/>
          </p:cNvPicPr>
          <p:nvPr/>
        </p:nvPicPr>
        <p:blipFill>
          <a:blip r:embed="rId4"/>
          <a:stretch>
            <a:fillRect/>
          </a:stretch>
        </p:blipFill>
        <p:spPr>
          <a:xfrm>
            <a:off x="861726" y="1583864"/>
            <a:ext cx="4631550" cy="738684"/>
          </a:xfrm>
          <a:prstGeom prst="rect">
            <a:avLst/>
          </a:prstGeom>
        </p:spPr>
      </p:pic>
      <p:pic>
        <p:nvPicPr>
          <p:cNvPr id="11" name="Picture 10">
            <a:extLst>
              <a:ext uri="{FF2B5EF4-FFF2-40B4-BE49-F238E27FC236}">
                <a16:creationId xmlns:a16="http://schemas.microsoft.com/office/drawing/2014/main" id="{761FA8A1-38B3-4FAF-896C-C80A734F96F2}"/>
              </a:ext>
            </a:extLst>
          </p:cNvPr>
          <p:cNvPicPr>
            <a:picLocks noChangeAspect="1"/>
          </p:cNvPicPr>
          <p:nvPr/>
        </p:nvPicPr>
        <p:blipFill>
          <a:blip r:embed="rId5"/>
          <a:stretch>
            <a:fillRect/>
          </a:stretch>
        </p:blipFill>
        <p:spPr>
          <a:xfrm>
            <a:off x="1711026" y="3698602"/>
            <a:ext cx="2977852" cy="644215"/>
          </a:xfrm>
          <a:prstGeom prst="rect">
            <a:avLst/>
          </a:prstGeom>
        </p:spPr>
      </p:pic>
      <p:pic>
        <p:nvPicPr>
          <p:cNvPr id="12" name="Picture 11">
            <a:extLst>
              <a:ext uri="{FF2B5EF4-FFF2-40B4-BE49-F238E27FC236}">
                <a16:creationId xmlns:a16="http://schemas.microsoft.com/office/drawing/2014/main" id="{B5C2AB36-23DE-40F8-986A-06F725FB2173}"/>
              </a:ext>
            </a:extLst>
          </p:cNvPr>
          <p:cNvPicPr>
            <a:picLocks noChangeAspect="1"/>
          </p:cNvPicPr>
          <p:nvPr/>
        </p:nvPicPr>
        <p:blipFill>
          <a:blip r:embed="rId6"/>
          <a:stretch>
            <a:fillRect/>
          </a:stretch>
        </p:blipFill>
        <p:spPr>
          <a:xfrm>
            <a:off x="6200524" y="3684616"/>
            <a:ext cx="2833472" cy="641423"/>
          </a:xfrm>
          <a:prstGeom prst="rect">
            <a:avLst/>
          </a:prstGeom>
        </p:spPr>
      </p:pic>
      <p:pic>
        <p:nvPicPr>
          <p:cNvPr id="14" name="Picture 13">
            <a:extLst>
              <a:ext uri="{FF2B5EF4-FFF2-40B4-BE49-F238E27FC236}">
                <a16:creationId xmlns:a16="http://schemas.microsoft.com/office/drawing/2014/main" id="{5DA9461E-D3AB-4ACB-9FFD-AC52255D6EEE}"/>
              </a:ext>
            </a:extLst>
          </p:cNvPr>
          <p:cNvPicPr>
            <a:picLocks noChangeAspect="1"/>
          </p:cNvPicPr>
          <p:nvPr/>
        </p:nvPicPr>
        <p:blipFill>
          <a:blip r:embed="rId7"/>
          <a:stretch>
            <a:fillRect/>
          </a:stretch>
        </p:blipFill>
        <p:spPr>
          <a:xfrm>
            <a:off x="1711026" y="4433919"/>
            <a:ext cx="2600325" cy="366713"/>
          </a:xfrm>
          <a:prstGeom prst="rect">
            <a:avLst/>
          </a:prstGeom>
        </p:spPr>
      </p:pic>
      <p:pic>
        <p:nvPicPr>
          <p:cNvPr id="19" name="Picture 18">
            <a:extLst>
              <a:ext uri="{FF2B5EF4-FFF2-40B4-BE49-F238E27FC236}">
                <a16:creationId xmlns:a16="http://schemas.microsoft.com/office/drawing/2014/main" id="{E3EC6A61-B338-4C12-920E-001887F1079E}"/>
              </a:ext>
            </a:extLst>
          </p:cNvPr>
          <p:cNvPicPr>
            <a:picLocks noChangeAspect="1"/>
          </p:cNvPicPr>
          <p:nvPr/>
        </p:nvPicPr>
        <p:blipFill>
          <a:blip r:embed="rId7"/>
          <a:stretch>
            <a:fillRect/>
          </a:stretch>
        </p:blipFill>
        <p:spPr>
          <a:xfrm>
            <a:off x="6200524" y="4433919"/>
            <a:ext cx="2600325" cy="366713"/>
          </a:xfrm>
          <a:prstGeom prst="rect">
            <a:avLst/>
          </a:prstGeom>
        </p:spPr>
      </p:pic>
      <p:pic>
        <p:nvPicPr>
          <p:cNvPr id="16" name="Picture 15">
            <a:extLst>
              <a:ext uri="{FF2B5EF4-FFF2-40B4-BE49-F238E27FC236}">
                <a16:creationId xmlns:a16="http://schemas.microsoft.com/office/drawing/2014/main" id="{BC436FC2-6952-446C-BEE1-39052DBA8FC0}"/>
              </a:ext>
            </a:extLst>
          </p:cNvPr>
          <p:cNvPicPr>
            <a:picLocks noChangeAspect="1"/>
          </p:cNvPicPr>
          <p:nvPr/>
        </p:nvPicPr>
        <p:blipFill>
          <a:blip r:embed="rId8"/>
          <a:stretch>
            <a:fillRect/>
          </a:stretch>
        </p:blipFill>
        <p:spPr>
          <a:xfrm>
            <a:off x="1704151" y="4811946"/>
            <a:ext cx="2201995" cy="365353"/>
          </a:xfrm>
          <a:prstGeom prst="rect">
            <a:avLst/>
          </a:prstGeom>
        </p:spPr>
      </p:pic>
      <p:pic>
        <p:nvPicPr>
          <p:cNvPr id="21" name="Picture 20">
            <a:extLst>
              <a:ext uri="{FF2B5EF4-FFF2-40B4-BE49-F238E27FC236}">
                <a16:creationId xmlns:a16="http://schemas.microsoft.com/office/drawing/2014/main" id="{A8705F71-CA2E-4B91-9612-31BBC7C1E381}"/>
              </a:ext>
            </a:extLst>
          </p:cNvPr>
          <p:cNvPicPr>
            <a:picLocks noChangeAspect="1"/>
          </p:cNvPicPr>
          <p:nvPr/>
        </p:nvPicPr>
        <p:blipFill>
          <a:blip r:embed="rId8"/>
          <a:stretch>
            <a:fillRect/>
          </a:stretch>
        </p:blipFill>
        <p:spPr>
          <a:xfrm>
            <a:off x="6200524" y="4811946"/>
            <a:ext cx="2201995" cy="365353"/>
          </a:xfrm>
          <a:prstGeom prst="rect">
            <a:avLst/>
          </a:prstGeom>
        </p:spPr>
      </p:pic>
    </p:spTree>
    <p:extLst>
      <p:ext uri="{BB962C8B-B14F-4D97-AF65-F5344CB8AC3E}">
        <p14:creationId xmlns:p14="http://schemas.microsoft.com/office/powerpoint/2010/main" val="30649205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D2A36-2C36-7044-99FB-E83EC3C73506}"/>
              </a:ext>
            </a:extLst>
          </p:cNvPr>
          <p:cNvSpPr>
            <a:spLocks noGrp="1"/>
          </p:cNvSpPr>
          <p:nvPr>
            <p:ph type="title"/>
          </p:nvPr>
        </p:nvSpPr>
        <p:spPr>
          <a:xfrm>
            <a:off x="612649" y="1238398"/>
            <a:ext cx="10972800" cy="2852737"/>
          </a:xfrm>
        </p:spPr>
        <p:txBody>
          <a:bodyPr/>
          <a:lstStyle/>
          <a:p>
            <a:r>
              <a:rPr lang="en-US" dirty="0"/>
              <a:t>Is the cloud cheaper than on premise?</a:t>
            </a:r>
          </a:p>
        </p:txBody>
      </p:sp>
      <p:sp>
        <p:nvSpPr>
          <p:cNvPr id="7" name="Text Placeholder 6">
            <a:extLst>
              <a:ext uri="{FF2B5EF4-FFF2-40B4-BE49-F238E27FC236}">
                <a16:creationId xmlns:a16="http://schemas.microsoft.com/office/drawing/2014/main" id="{FF889EC8-5032-1347-98AC-527C75697C2D}"/>
              </a:ext>
            </a:extLst>
          </p:cNvPr>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89A3855A-003C-B34D-8F81-BA37AC146197}"/>
              </a:ext>
            </a:extLst>
          </p:cNvPr>
          <p:cNvSpPr>
            <a:spLocks noGrp="1"/>
          </p:cNvSpPr>
          <p:nvPr>
            <p:ph type="sldNum" sz="quarter" idx="12"/>
          </p:nvPr>
        </p:nvSpPr>
        <p:spPr/>
        <p:txBody>
          <a:bodyPr/>
          <a:lstStyle/>
          <a:p>
            <a:fld id="{37A9C3AE-D32A-444C-8592-ABFF7FAA7AD5}" type="slidenum">
              <a:rPr lang="en-US" smtClean="0"/>
              <a:t>92</a:t>
            </a:fld>
            <a:endParaRPr lang="en-US"/>
          </a:p>
        </p:txBody>
      </p:sp>
    </p:spTree>
    <p:extLst>
      <p:ext uri="{BB962C8B-B14F-4D97-AF65-F5344CB8AC3E}">
        <p14:creationId xmlns:p14="http://schemas.microsoft.com/office/powerpoint/2010/main" val="4232062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7" name="Google Shape;1507;p222"/>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dirty="0"/>
              <a:t>Let’s do the math</a:t>
            </a:r>
            <a:endParaRPr dirty="0"/>
          </a:p>
        </p:txBody>
      </p:sp>
      <p:sp>
        <p:nvSpPr>
          <p:cNvPr id="1506" name="Google Shape;1506;p222"/>
          <p:cNvSpPr txBox="1">
            <a:spLocks noGrp="1"/>
          </p:cNvSpPr>
          <p:nvPr>
            <p:ph type="body" idx="4294967295"/>
          </p:nvPr>
        </p:nvSpPr>
        <p:spPr>
          <a:xfrm>
            <a:off x="609600" y="1282046"/>
            <a:ext cx="11582400" cy="5002867"/>
          </a:xfrm>
          <a:prstGeom prst="rect">
            <a:avLst/>
          </a:prstGeom>
        </p:spPr>
        <p:txBody>
          <a:bodyPr spcFirstLastPara="1" wrap="square" lIns="91425" tIns="45700" rIns="91425" bIns="45700" anchor="t" anchorCtr="0">
            <a:noAutofit/>
          </a:bodyPr>
          <a:lstStyle/>
          <a:p>
            <a:pPr marL="354012" lvl="0" indent="-354012" algn="l" rtl="0">
              <a:lnSpc>
                <a:spcPct val="100000"/>
              </a:lnSpc>
              <a:spcBef>
                <a:spcPts val="0"/>
              </a:spcBef>
              <a:spcAft>
                <a:spcPts val="0"/>
              </a:spcAft>
              <a:buSzPts val="3220"/>
              <a:buChar char="▪"/>
            </a:pPr>
            <a:r>
              <a:rPr lang="en-US" dirty="0"/>
              <a:t>On Premise:</a:t>
            </a:r>
            <a:endParaRPr dirty="0"/>
          </a:p>
          <a:p>
            <a:pPr marL="685800" lvl="1" indent="-331787" algn="l" rtl="0">
              <a:lnSpc>
                <a:spcPct val="100000"/>
              </a:lnSpc>
              <a:spcBef>
                <a:spcPts val="1100"/>
              </a:spcBef>
              <a:spcAft>
                <a:spcPts val="0"/>
              </a:spcAft>
              <a:buSzPts val="2760"/>
              <a:buChar char="▪"/>
            </a:pPr>
            <a:r>
              <a:rPr lang="en-US" u="sng" dirty="0">
                <a:solidFill>
                  <a:schemeClr val="accent3"/>
                </a:solidFill>
                <a:hlinkClick r:id="rId3"/>
              </a:rPr>
              <a:t>https://www.fusionalliance.com/wp-content/uploads/2016/07/faCloudOnPremisesFoundations.pdf</a:t>
            </a:r>
            <a:r>
              <a:rPr lang="en-US" dirty="0"/>
              <a:t> </a:t>
            </a:r>
            <a:endParaRPr dirty="0"/>
          </a:p>
          <a:p>
            <a:pPr marL="685800" lvl="1" indent="-331787" algn="l" rtl="0">
              <a:lnSpc>
                <a:spcPct val="100000"/>
              </a:lnSpc>
              <a:spcBef>
                <a:spcPts val="1100"/>
              </a:spcBef>
              <a:spcAft>
                <a:spcPts val="0"/>
              </a:spcAft>
              <a:buSzPts val="2760"/>
              <a:buChar char="▪"/>
            </a:pPr>
            <a:r>
              <a:rPr lang="en-US" dirty="0"/>
              <a:t>Dell R320 - $2000 or $55/month for 56 months</a:t>
            </a:r>
            <a:endParaRPr dirty="0"/>
          </a:p>
          <a:p>
            <a:pPr marL="685800" lvl="1" indent="-331787" algn="l" rtl="0">
              <a:lnSpc>
                <a:spcPct val="100000"/>
              </a:lnSpc>
              <a:spcBef>
                <a:spcPts val="1100"/>
              </a:spcBef>
              <a:spcAft>
                <a:spcPts val="0"/>
              </a:spcAft>
              <a:buSzPts val="2760"/>
              <a:buChar char="▪"/>
            </a:pPr>
            <a:r>
              <a:rPr lang="en-US" dirty="0"/>
              <a:t>Power consumption: $29/month</a:t>
            </a:r>
            <a:endParaRPr dirty="0"/>
          </a:p>
          <a:p>
            <a:pPr marL="685800" lvl="1" indent="-331787" algn="l" rtl="0">
              <a:lnSpc>
                <a:spcPct val="100000"/>
              </a:lnSpc>
              <a:spcBef>
                <a:spcPts val="1100"/>
              </a:spcBef>
              <a:spcAft>
                <a:spcPts val="0"/>
              </a:spcAft>
              <a:buSzPts val="2760"/>
              <a:buChar char="▪"/>
            </a:pPr>
            <a:r>
              <a:rPr lang="en-US" dirty="0"/>
              <a:t>Rack space: $10/month/</a:t>
            </a:r>
            <a:r>
              <a:rPr lang="en-US" dirty="0" err="1"/>
              <a:t>sq</a:t>
            </a:r>
            <a:r>
              <a:rPr lang="en-US" dirty="0"/>
              <a:t> foot = $80/month</a:t>
            </a:r>
            <a:endParaRPr dirty="0"/>
          </a:p>
          <a:p>
            <a:pPr marL="685800" lvl="1" indent="-331787" algn="l" rtl="0">
              <a:lnSpc>
                <a:spcPct val="100000"/>
              </a:lnSpc>
              <a:spcBef>
                <a:spcPts val="1100"/>
              </a:spcBef>
              <a:spcAft>
                <a:spcPts val="0"/>
              </a:spcAft>
              <a:buSzPts val="2760"/>
              <a:buChar char="▪"/>
            </a:pPr>
            <a:r>
              <a:rPr lang="en-US" dirty="0"/>
              <a:t>~$164 per month</a:t>
            </a:r>
            <a:endParaRPr dirty="0"/>
          </a:p>
          <a:p>
            <a:pPr marL="354012" lvl="0" indent="-354012" algn="l" rtl="0">
              <a:lnSpc>
                <a:spcPct val="100000"/>
              </a:lnSpc>
              <a:spcBef>
                <a:spcPts val="1600"/>
              </a:spcBef>
              <a:spcAft>
                <a:spcPts val="0"/>
              </a:spcAft>
              <a:buSzPts val="3220"/>
              <a:buChar char="▪"/>
            </a:pPr>
            <a:r>
              <a:rPr lang="en-US" dirty="0"/>
              <a:t>Cloud:</a:t>
            </a:r>
            <a:endParaRPr dirty="0"/>
          </a:p>
          <a:p>
            <a:pPr marL="685800" lvl="1" indent="-331787" algn="l" rtl="0">
              <a:lnSpc>
                <a:spcPct val="100000"/>
              </a:lnSpc>
              <a:spcBef>
                <a:spcPts val="1100"/>
              </a:spcBef>
              <a:spcAft>
                <a:spcPts val="0"/>
              </a:spcAft>
              <a:buSzPts val="2760"/>
              <a:buChar char="▪"/>
            </a:pPr>
            <a:r>
              <a:rPr lang="en-US" dirty="0"/>
              <a:t>Azure IaaS D2 SSD instance</a:t>
            </a:r>
            <a:endParaRPr dirty="0"/>
          </a:p>
          <a:p>
            <a:pPr marL="685800" lvl="1" indent="-331787" algn="l" rtl="0">
              <a:lnSpc>
                <a:spcPct val="100000"/>
              </a:lnSpc>
              <a:spcBef>
                <a:spcPts val="1100"/>
              </a:spcBef>
              <a:spcAft>
                <a:spcPts val="0"/>
              </a:spcAft>
              <a:buSzPts val="2760"/>
              <a:buChar char="▪"/>
            </a:pPr>
            <a:r>
              <a:rPr lang="en-US" dirty="0"/>
              <a:t>$208 per month</a:t>
            </a:r>
            <a:endParaRPr dirty="0"/>
          </a:p>
        </p:txBody>
      </p:sp>
    </p:spTree>
    <p:extLst>
      <p:ext uri="{BB962C8B-B14F-4D97-AF65-F5344CB8AC3E}">
        <p14:creationId xmlns:p14="http://schemas.microsoft.com/office/powerpoint/2010/main" val="20761554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4" name="Google Shape;1514;p223"/>
          <p:cNvSpPr txBox="1">
            <a:spLocks noGrp="1"/>
          </p:cNvSpPr>
          <p:nvPr>
            <p:ph type="title"/>
          </p:nvPr>
        </p:nvSpPr>
        <p:spPr>
          <a:xfrm>
            <a:off x="344129" y="132090"/>
            <a:ext cx="10972800" cy="91692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dirty="0"/>
              <a:t>Let’s do the math</a:t>
            </a:r>
            <a:endParaRPr dirty="0"/>
          </a:p>
        </p:txBody>
      </p:sp>
      <p:sp>
        <p:nvSpPr>
          <p:cNvPr id="1513" name="Google Shape;1513;p223"/>
          <p:cNvSpPr txBox="1">
            <a:spLocks noGrp="1"/>
          </p:cNvSpPr>
          <p:nvPr>
            <p:ph type="body" idx="4294967295"/>
          </p:nvPr>
        </p:nvSpPr>
        <p:spPr>
          <a:xfrm>
            <a:off x="344129" y="1034876"/>
            <a:ext cx="7315200" cy="5694363"/>
          </a:xfrm>
          <a:prstGeom prst="rect">
            <a:avLst/>
          </a:prstGeom>
        </p:spPr>
        <p:txBody>
          <a:bodyPr spcFirstLastPara="1" wrap="square" lIns="91425" tIns="45700" rIns="91425" bIns="45700" anchor="t" anchorCtr="0">
            <a:noAutofit/>
          </a:bodyPr>
          <a:lstStyle/>
          <a:p>
            <a:pPr marL="354012" lvl="0" indent="-354012" algn="l" rtl="0">
              <a:lnSpc>
                <a:spcPct val="100000"/>
              </a:lnSpc>
              <a:spcBef>
                <a:spcPts val="0"/>
              </a:spcBef>
              <a:spcAft>
                <a:spcPts val="0"/>
              </a:spcAft>
              <a:buSzPts val="3220"/>
              <a:buChar char="▪"/>
            </a:pPr>
            <a:r>
              <a:rPr lang="en-US" dirty="0"/>
              <a:t>What about a rack of 42 servers?</a:t>
            </a:r>
            <a:endParaRPr dirty="0"/>
          </a:p>
          <a:p>
            <a:pPr marL="354012" lvl="0" indent="-354012" algn="l" rtl="0">
              <a:lnSpc>
                <a:spcPct val="100000"/>
              </a:lnSpc>
              <a:spcBef>
                <a:spcPts val="1600"/>
              </a:spcBef>
              <a:spcAft>
                <a:spcPts val="0"/>
              </a:spcAft>
              <a:buSzPts val="3220"/>
              <a:buChar char="▪"/>
            </a:pPr>
            <a:r>
              <a:rPr lang="en-US" dirty="0"/>
              <a:t>On premise:</a:t>
            </a:r>
            <a:endParaRPr dirty="0"/>
          </a:p>
          <a:p>
            <a:pPr marL="685800" lvl="1" indent="-331787" algn="l" rtl="0">
              <a:lnSpc>
                <a:spcPct val="100000"/>
              </a:lnSpc>
              <a:spcBef>
                <a:spcPts val="1100"/>
              </a:spcBef>
              <a:spcAft>
                <a:spcPts val="0"/>
              </a:spcAft>
              <a:buSzPts val="2760"/>
              <a:buChar char="▪"/>
            </a:pPr>
            <a:r>
              <a:rPr lang="en-US" dirty="0"/>
              <a:t>          $27 (rack)</a:t>
            </a:r>
            <a:br>
              <a:rPr lang="en-US" dirty="0"/>
            </a:br>
            <a:r>
              <a:rPr lang="en-US" dirty="0"/>
              <a:t>+42 * $55 (capital)</a:t>
            </a:r>
            <a:br>
              <a:rPr lang="en-US" dirty="0"/>
            </a:br>
            <a:r>
              <a:rPr lang="en-US" dirty="0"/>
              <a:t>+42 * $29 (power)</a:t>
            </a:r>
            <a:br>
              <a:rPr lang="en-US" dirty="0"/>
            </a:br>
            <a:r>
              <a:rPr lang="en-US" dirty="0"/>
              <a:t>+        $80 (space)</a:t>
            </a:r>
            <a:br>
              <a:rPr lang="en-US" dirty="0"/>
            </a:br>
            <a:r>
              <a:rPr lang="en-US" dirty="0"/>
              <a:t>_______________</a:t>
            </a:r>
            <a:br>
              <a:rPr lang="en-US" dirty="0"/>
            </a:br>
            <a:r>
              <a:rPr lang="en-US" dirty="0"/>
              <a:t>     $3,635 per month</a:t>
            </a:r>
            <a:endParaRPr dirty="0"/>
          </a:p>
          <a:p>
            <a:pPr marL="354012" lvl="0" indent="-354012" algn="l" rtl="0">
              <a:lnSpc>
                <a:spcPct val="100000"/>
              </a:lnSpc>
              <a:spcBef>
                <a:spcPts val="1600"/>
              </a:spcBef>
              <a:spcAft>
                <a:spcPts val="0"/>
              </a:spcAft>
              <a:buSzPts val="3220"/>
              <a:buChar char="▪"/>
            </a:pPr>
            <a:r>
              <a:rPr lang="en-US" dirty="0"/>
              <a:t>Cloud</a:t>
            </a:r>
            <a:endParaRPr dirty="0"/>
          </a:p>
          <a:p>
            <a:pPr marL="685800" lvl="1" indent="-331787" algn="l" rtl="0">
              <a:lnSpc>
                <a:spcPct val="100000"/>
              </a:lnSpc>
              <a:spcBef>
                <a:spcPts val="1100"/>
              </a:spcBef>
              <a:spcAft>
                <a:spcPts val="0"/>
              </a:spcAft>
              <a:buSzPts val="2760"/>
              <a:buChar char="▪"/>
            </a:pPr>
            <a:r>
              <a:rPr lang="en-US" dirty="0"/>
              <a:t>42 * $200</a:t>
            </a:r>
            <a:br>
              <a:rPr lang="en-US" dirty="0"/>
            </a:br>
            <a:r>
              <a:rPr lang="en-US" dirty="0"/>
              <a:t>_______________</a:t>
            </a:r>
            <a:br>
              <a:rPr lang="en-US" dirty="0"/>
            </a:br>
            <a:r>
              <a:rPr lang="en-US" dirty="0"/>
              <a:t>  $8,400 per month!</a:t>
            </a:r>
            <a:endParaRPr dirty="0"/>
          </a:p>
        </p:txBody>
      </p:sp>
    </p:spTree>
    <p:extLst>
      <p:ext uri="{BB962C8B-B14F-4D97-AF65-F5344CB8AC3E}">
        <p14:creationId xmlns:p14="http://schemas.microsoft.com/office/powerpoint/2010/main" val="28664794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1" name="Google Shape;1521;p224"/>
          <p:cNvSpPr txBox="1">
            <a:spLocks noGrp="1"/>
          </p:cNvSpPr>
          <p:nvPr>
            <p:ph type="title"/>
          </p:nvPr>
        </p:nvSpPr>
        <p:spPr>
          <a:xfrm>
            <a:off x="624349" y="0"/>
            <a:ext cx="10972800" cy="91692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dirty="0"/>
              <a:t>But wait, there’s more!</a:t>
            </a:r>
            <a:endParaRPr dirty="0"/>
          </a:p>
        </p:txBody>
      </p:sp>
      <p:sp>
        <p:nvSpPr>
          <p:cNvPr id="1520" name="Google Shape;1520;p224"/>
          <p:cNvSpPr txBox="1">
            <a:spLocks noGrp="1"/>
          </p:cNvSpPr>
          <p:nvPr>
            <p:ph type="body" idx="4294967295"/>
          </p:nvPr>
        </p:nvSpPr>
        <p:spPr>
          <a:xfrm>
            <a:off x="624349" y="916919"/>
            <a:ext cx="11567651" cy="5645805"/>
          </a:xfrm>
          <a:prstGeom prst="rect">
            <a:avLst/>
          </a:prstGeom>
        </p:spPr>
        <p:txBody>
          <a:bodyPr spcFirstLastPara="1" wrap="square" lIns="91425" tIns="45700" rIns="91425" bIns="45700" anchor="t" anchorCtr="0">
            <a:noAutofit/>
          </a:bodyPr>
          <a:lstStyle/>
          <a:p>
            <a:pPr marL="354012" lvl="0" indent="-323342" algn="l" rtl="0">
              <a:lnSpc>
                <a:spcPct val="90000"/>
              </a:lnSpc>
              <a:spcBef>
                <a:spcPts val="0"/>
              </a:spcBef>
              <a:spcAft>
                <a:spcPts val="0"/>
              </a:spcAft>
              <a:buSzPts val="2737"/>
              <a:buChar char="▪"/>
            </a:pPr>
            <a:r>
              <a:rPr lang="en-US" sz="2380" dirty="0"/>
              <a:t>Building and network security</a:t>
            </a:r>
            <a:endParaRPr dirty="0"/>
          </a:p>
          <a:p>
            <a:pPr marL="354012" lvl="0" indent="-323342" algn="l" rtl="0">
              <a:lnSpc>
                <a:spcPct val="90000"/>
              </a:lnSpc>
              <a:spcBef>
                <a:spcPts val="1600"/>
              </a:spcBef>
              <a:spcAft>
                <a:spcPts val="0"/>
              </a:spcAft>
              <a:buSzPts val="2737"/>
              <a:buChar char="▪"/>
            </a:pPr>
            <a:r>
              <a:rPr lang="en-US" sz="2380" dirty="0"/>
              <a:t>Setup and configuration</a:t>
            </a:r>
            <a:endParaRPr dirty="0"/>
          </a:p>
          <a:p>
            <a:pPr marL="354012" lvl="0" indent="-323342" algn="l" rtl="0">
              <a:lnSpc>
                <a:spcPct val="90000"/>
              </a:lnSpc>
              <a:spcBef>
                <a:spcPts val="1600"/>
              </a:spcBef>
              <a:spcAft>
                <a:spcPts val="0"/>
              </a:spcAft>
              <a:buSzPts val="2737"/>
              <a:buChar char="▪"/>
            </a:pPr>
            <a:r>
              <a:rPr lang="en-US" sz="2380" dirty="0"/>
              <a:t>Tax implications</a:t>
            </a:r>
            <a:endParaRPr dirty="0"/>
          </a:p>
          <a:p>
            <a:pPr marL="354012" lvl="0" indent="-323342" algn="l" rtl="0">
              <a:lnSpc>
                <a:spcPct val="90000"/>
              </a:lnSpc>
              <a:spcBef>
                <a:spcPts val="1600"/>
              </a:spcBef>
              <a:spcAft>
                <a:spcPts val="0"/>
              </a:spcAft>
              <a:buSzPts val="2737"/>
              <a:buChar char="▪"/>
            </a:pPr>
            <a:r>
              <a:rPr lang="en-US" sz="2380" dirty="0"/>
              <a:t>Time to implement</a:t>
            </a:r>
            <a:endParaRPr dirty="0"/>
          </a:p>
          <a:p>
            <a:pPr marL="354012" lvl="0" indent="-323342" algn="l" rtl="0">
              <a:lnSpc>
                <a:spcPct val="90000"/>
              </a:lnSpc>
              <a:spcBef>
                <a:spcPts val="1600"/>
              </a:spcBef>
              <a:spcAft>
                <a:spcPts val="0"/>
              </a:spcAft>
              <a:buSzPts val="2737"/>
              <a:buChar char="▪"/>
            </a:pPr>
            <a:r>
              <a:rPr lang="en-US" sz="2380" dirty="0"/>
              <a:t>Maintenance issues and fees</a:t>
            </a:r>
            <a:endParaRPr dirty="0"/>
          </a:p>
          <a:p>
            <a:pPr marL="354012" lvl="0" indent="-323342" algn="l" rtl="0">
              <a:lnSpc>
                <a:spcPct val="90000"/>
              </a:lnSpc>
              <a:spcBef>
                <a:spcPts val="1600"/>
              </a:spcBef>
              <a:spcAft>
                <a:spcPts val="0"/>
              </a:spcAft>
              <a:buSzPts val="2737"/>
              <a:buChar char="▪"/>
            </a:pPr>
            <a:r>
              <a:rPr lang="en-US" sz="2380" dirty="0"/>
              <a:t>Management software</a:t>
            </a:r>
            <a:endParaRPr dirty="0"/>
          </a:p>
          <a:p>
            <a:pPr marL="354012" lvl="0" indent="-323342" algn="l" rtl="0">
              <a:lnSpc>
                <a:spcPct val="90000"/>
              </a:lnSpc>
              <a:spcBef>
                <a:spcPts val="1600"/>
              </a:spcBef>
              <a:spcAft>
                <a:spcPts val="0"/>
              </a:spcAft>
              <a:buSzPts val="2737"/>
              <a:buChar char="▪"/>
            </a:pPr>
            <a:r>
              <a:rPr lang="en-US" sz="2380" dirty="0"/>
              <a:t>Load balancing</a:t>
            </a:r>
            <a:endParaRPr dirty="0"/>
          </a:p>
          <a:p>
            <a:pPr marL="354012" lvl="0" indent="-323342" algn="l" rtl="0">
              <a:lnSpc>
                <a:spcPct val="90000"/>
              </a:lnSpc>
              <a:spcBef>
                <a:spcPts val="1600"/>
              </a:spcBef>
              <a:spcAft>
                <a:spcPts val="0"/>
              </a:spcAft>
              <a:buSzPts val="2737"/>
              <a:buChar char="▪"/>
            </a:pPr>
            <a:r>
              <a:rPr lang="en-US" sz="2380" dirty="0"/>
              <a:t>Redundant enterprise storage</a:t>
            </a:r>
            <a:endParaRPr dirty="0"/>
          </a:p>
          <a:p>
            <a:pPr marL="685800" lvl="1" indent="-305498" algn="l" rtl="0">
              <a:lnSpc>
                <a:spcPct val="90000"/>
              </a:lnSpc>
              <a:spcBef>
                <a:spcPts val="1100"/>
              </a:spcBef>
              <a:spcAft>
                <a:spcPts val="0"/>
              </a:spcAft>
              <a:buSzPts val="2346"/>
              <a:buChar char="▪"/>
            </a:pPr>
            <a:r>
              <a:rPr lang="en-US" sz="2040" dirty="0"/>
              <a:t>SAN costs generally $5-$15 per GB</a:t>
            </a:r>
            <a:endParaRPr dirty="0"/>
          </a:p>
          <a:p>
            <a:pPr marL="685800" lvl="1" indent="-305498" algn="l" rtl="0">
              <a:lnSpc>
                <a:spcPct val="90000"/>
              </a:lnSpc>
              <a:spcBef>
                <a:spcPts val="1100"/>
              </a:spcBef>
              <a:spcAft>
                <a:spcPts val="0"/>
              </a:spcAft>
              <a:buSzPts val="2346"/>
              <a:buChar char="▪"/>
            </a:pPr>
            <a:r>
              <a:rPr lang="en-US" sz="2040" dirty="0"/>
              <a:t>Cloud costs about $.10 per GB</a:t>
            </a:r>
            <a:endParaRPr dirty="0"/>
          </a:p>
          <a:p>
            <a:pPr marL="354012" lvl="0" indent="-323342" algn="l" rtl="0">
              <a:lnSpc>
                <a:spcPct val="90000"/>
              </a:lnSpc>
              <a:spcBef>
                <a:spcPts val="1600"/>
              </a:spcBef>
              <a:spcAft>
                <a:spcPts val="0"/>
              </a:spcAft>
              <a:buSzPts val="2737"/>
              <a:buChar char="▪"/>
            </a:pPr>
            <a:r>
              <a:rPr lang="en-US" sz="2380" dirty="0"/>
              <a:t>Geo-redundancy</a:t>
            </a:r>
            <a:endParaRPr dirty="0"/>
          </a:p>
        </p:txBody>
      </p:sp>
    </p:spTree>
    <p:extLst>
      <p:ext uri="{BB962C8B-B14F-4D97-AF65-F5344CB8AC3E}">
        <p14:creationId xmlns:p14="http://schemas.microsoft.com/office/powerpoint/2010/main" val="41991835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8" name="Google Shape;1528;p225"/>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dirty="0"/>
              <a:t>Cloud cost savings</a:t>
            </a:r>
            <a:endParaRPr dirty="0"/>
          </a:p>
        </p:txBody>
      </p:sp>
      <p:sp>
        <p:nvSpPr>
          <p:cNvPr id="1527" name="Google Shape;1527;p225"/>
          <p:cNvSpPr txBox="1">
            <a:spLocks noGrp="1"/>
          </p:cNvSpPr>
          <p:nvPr>
            <p:ph type="body" idx="4294967295"/>
          </p:nvPr>
        </p:nvSpPr>
        <p:spPr>
          <a:xfrm>
            <a:off x="609600" y="1282045"/>
            <a:ext cx="11582400" cy="5280679"/>
          </a:xfrm>
          <a:prstGeom prst="rect">
            <a:avLst/>
          </a:prstGeom>
        </p:spPr>
        <p:txBody>
          <a:bodyPr spcFirstLastPara="1" wrap="square" lIns="91425" tIns="45700" rIns="91425" bIns="45700" anchor="t" anchorCtr="0">
            <a:noAutofit/>
          </a:bodyPr>
          <a:lstStyle/>
          <a:p>
            <a:pPr marL="354012" lvl="0" indent="-354012" algn="l" rtl="0">
              <a:spcBef>
                <a:spcPts val="0"/>
              </a:spcBef>
              <a:spcAft>
                <a:spcPts val="0"/>
              </a:spcAft>
              <a:buSzPts val="3220"/>
              <a:buChar char="▪"/>
            </a:pPr>
            <a:r>
              <a:rPr lang="en-US" dirty="0"/>
              <a:t>The big advantages of the cloud come from:</a:t>
            </a:r>
            <a:endParaRPr dirty="0"/>
          </a:p>
          <a:p>
            <a:pPr marL="685800" lvl="1" indent="-331787" algn="l" rtl="0">
              <a:spcBef>
                <a:spcPts val="1100"/>
              </a:spcBef>
              <a:spcAft>
                <a:spcPts val="0"/>
              </a:spcAft>
              <a:buSzPts val="2760"/>
              <a:buChar char="▪"/>
            </a:pPr>
            <a:r>
              <a:rPr lang="en-US" dirty="0"/>
              <a:t>Speed to market</a:t>
            </a:r>
            <a:endParaRPr dirty="0"/>
          </a:p>
          <a:p>
            <a:pPr marL="685800" lvl="1" indent="-331787" algn="l" rtl="0">
              <a:spcBef>
                <a:spcPts val="1100"/>
              </a:spcBef>
              <a:spcAft>
                <a:spcPts val="0"/>
              </a:spcAft>
              <a:buSzPts val="2760"/>
              <a:buChar char="▪"/>
            </a:pPr>
            <a:r>
              <a:rPr lang="en-US" dirty="0"/>
              <a:t>Flexibility</a:t>
            </a:r>
            <a:endParaRPr dirty="0"/>
          </a:p>
          <a:p>
            <a:pPr marL="685800" lvl="1" indent="-331787" algn="l" rtl="0">
              <a:spcBef>
                <a:spcPts val="1100"/>
              </a:spcBef>
              <a:spcAft>
                <a:spcPts val="0"/>
              </a:spcAft>
              <a:buSzPts val="2760"/>
              <a:buChar char="▪"/>
            </a:pPr>
            <a:r>
              <a:rPr lang="en-US" dirty="0"/>
              <a:t>Fine-Grained resource management</a:t>
            </a:r>
          </a:p>
          <a:p>
            <a:pPr marL="685800" lvl="1" indent="-331787" algn="l" rtl="0">
              <a:spcBef>
                <a:spcPts val="1100"/>
              </a:spcBef>
              <a:spcAft>
                <a:spcPts val="0"/>
              </a:spcAft>
              <a:buSzPts val="2760"/>
              <a:buChar char="▪"/>
            </a:pPr>
            <a:r>
              <a:rPr lang="en-US" dirty="0"/>
              <a:t>Fit for purpose services</a:t>
            </a:r>
          </a:p>
          <a:p>
            <a:pPr marL="685800" lvl="1" indent="-331787" algn="l" rtl="0">
              <a:spcBef>
                <a:spcPts val="1100"/>
              </a:spcBef>
              <a:spcAft>
                <a:spcPts val="0"/>
              </a:spcAft>
              <a:buSzPts val="2760"/>
              <a:buChar char="▪"/>
            </a:pPr>
            <a:r>
              <a:rPr lang="en-US" dirty="0"/>
              <a:t>Consumption based pricing</a:t>
            </a:r>
            <a:endParaRPr dirty="0"/>
          </a:p>
          <a:p>
            <a:pPr marL="354012" lvl="0" indent="-354012" algn="l" rtl="0">
              <a:spcBef>
                <a:spcPts val="1600"/>
              </a:spcBef>
              <a:spcAft>
                <a:spcPts val="0"/>
              </a:spcAft>
              <a:buSzPts val="3220"/>
              <a:buChar char="▪"/>
            </a:pPr>
            <a:r>
              <a:rPr lang="en-US" dirty="0"/>
              <a:t>Other takeaways:</a:t>
            </a:r>
            <a:endParaRPr dirty="0"/>
          </a:p>
          <a:p>
            <a:pPr marL="685800" lvl="1" indent="-331787" algn="l" rtl="0">
              <a:spcBef>
                <a:spcPts val="1100"/>
              </a:spcBef>
              <a:spcAft>
                <a:spcPts val="0"/>
              </a:spcAft>
              <a:buSzPts val="2760"/>
              <a:buChar char="▪"/>
            </a:pPr>
            <a:r>
              <a:rPr lang="en-US" dirty="0"/>
              <a:t>Replicating your data center in the cloud with IaaS is not the most cost effective option</a:t>
            </a:r>
            <a:endParaRPr dirty="0"/>
          </a:p>
          <a:p>
            <a:pPr marL="685800" lvl="1" indent="-331787" algn="l" rtl="0">
              <a:spcBef>
                <a:spcPts val="1100"/>
              </a:spcBef>
              <a:spcAft>
                <a:spcPts val="0"/>
              </a:spcAft>
              <a:buSzPts val="2760"/>
              <a:buChar char="▪"/>
            </a:pPr>
            <a:r>
              <a:rPr lang="en-US" dirty="0"/>
              <a:t>The cloud comes with advanced monitoring and management tools, often for free</a:t>
            </a:r>
            <a:endParaRPr sz="2380" dirty="0"/>
          </a:p>
        </p:txBody>
      </p:sp>
    </p:spTree>
    <p:extLst>
      <p:ext uri="{BB962C8B-B14F-4D97-AF65-F5344CB8AC3E}">
        <p14:creationId xmlns:p14="http://schemas.microsoft.com/office/powerpoint/2010/main" val="31425446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23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solidFill>
                  <a:schemeClr val="tx2"/>
                </a:solidFill>
              </a:rPr>
              <a:t>How do you design for cost savings?</a:t>
            </a:r>
            <a:endParaRPr dirty="0">
              <a:solidFill>
                <a:schemeClr val="tx2"/>
              </a:solidFill>
            </a:endParaRPr>
          </a:p>
        </p:txBody>
      </p:sp>
      <p:pic>
        <p:nvPicPr>
          <p:cNvPr id="1559" name="Google Shape;1559;p230"/>
          <p:cNvPicPr preferRelativeResize="0"/>
          <p:nvPr/>
        </p:nvPicPr>
        <p:blipFill>
          <a:blip r:embed="rId3">
            <a:alphaModFix/>
          </a:blip>
          <a:stretch>
            <a:fillRect/>
          </a:stretch>
        </p:blipFill>
        <p:spPr>
          <a:xfrm>
            <a:off x="5207996" y="1499950"/>
            <a:ext cx="5723983" cy="4764320"/>
          </a:xfrm>
          <a:prstGeom prst="rect">
            <a:avLst/>
          </a:prstGeom>
          <a:noFill/>
          <a:ln>
            <a:noFill/>
          </a:ln>
        </p:spPr>
      </p:pic>
      <p:sp>
        <p:nvSpPr>
          <p:cNvPr id="1560" name="Google Shape;1560;p230"/>
          <p:cNvSpPr txBox="1"/>
          <p:nvPr/>
        </p:nvSpPr>
        <p:spPr>
          <a:xfrm>
            <a:off x="152400" y="1627575"/>
            <a:ext cx="7820100" cy="3961500"/>
          </a:xfrm>
          <a:prstGeom prst="rect">
            <a:avLst/>
          </a:prstGeom>
          <a:noFill/>
          <a:ln>
            <a:noFill/>
          </a:ln>
        </p:spPr>
        <p:txBody>
          <a:bodyPr spcFirstLastPara="1" wrap="square" lIns="91425" tIns="91425" rIns="91425" bIns="91425" anchor="t" anchorCtr="0">
            <a:noAutofit/>
          </a:bodyPr>
          <a:lstStyle/>
          <a:p>
            <a:pPr marL="811212" lvl="1" indent="-457200" algn="l" rtl="0">
              <a:lnSpc>
                <a:spcPct val="110000"/>
              </a:lnSpc>
              <a:spcBef>
                <a:spcPts val="1100"/>
              </a:spcBef>
              <a:spcAft>
                <a:spcPts val="0"/>
              </a:spcAft>
              <a:buClr>
                <a:schemeClr val="accent2"/>
              </a:buClr>
              <a:buSzPts val="2760"/>
              <a:buFont typeface="Arial"/>
              <a:buAutoNum type="arabicPeriod"/>
            </a:pPr>
            <a:r>
              <a:rPr lang="en-US" sz="2400">
                <a:solidFill>
                  <a:srgbClr val="262626"/>
                </a:solidFill>
              </a:rPr>
              <a:t>Calculate estimate</a:t>
            </a:r>
            <a:endParaRPr sz="2400">
              <a:solidFill>
                <a:srgbClr val="262626"/>
              </a:solidFill>
            </a:endParaRPr>
          </a:p>
          <a:p>
            <a:pPr marL="811212" lvl="1" indent="-457200" algn="l" rtl="0">
              <a:lnSpc>
                <a:spcPct val="110000"/>
              </a:lnSpc>
              <a:spcBef>
                <a:spcPts val="1100"/>
              </a:spcBef>
              <a:spcAft>
                <a:spcPts val="0"/>
              </a:spcAft>
              <a:buClr>
                <a:schemeClr val="accent2"/>
              </a:buClr>
              <a:buSzPts val="2760"/>
              <a:buFont typeface="Arial"/>
              <a:buAutoNum type="arabicPeriod"/>
            </a:pPr>
            <a:r>
              <a:rPr lang="en-US" sz="2400">
                <a:solidFill>
                  <a:srgbClr val="262626"/>
                </a:solidFill>
              </a:rPr>
              <a:t>Gather baseline metrics</a:t>
            </a:r>
            <a:endParaRPr sz="2400">
              <a:solidFill>
                <a:srgbClr val="262626"/>
              </a:solidFill>
            </a:endParaRPr>
          </a:p>
          <a:p>
            <a:pPr marL="811212" lvl="1" indent="-457200" algn="l" rtl="0">
              <a:lnSpc>
                <a:spcPct val="110000"/>
              </a:lnSpc>
              <a:spcBef>
                <a:spcPts val="1100"/>
              </a:spcBef>
              <a:spcAft>
                <a:spcPts val="0"/>
              </a:spcAft>
              <a:buClr>
                <a:schemeClr val="accent2"/>
              </a:buClr>
              <a:buSzPts val="2760"/>
              <a:buFont typeface="Arial"/>
              <a:buAutoNum type="arabicPeriod"/>
            </a:pPr>
            <a:r>
              <a:rPr lang="en-US" sz="2400">
                <a:solidFill>
                  <a:srgbClr val="262626"/>
                </a:solidFill>
              </a:rPr>
              <a:t>Measure and iterate</a:t>
            </a:r>
            <a:endParaRPr sz="2400">
              <a:solidFill>
                <a:srgbClr val="262626"/>
              </a:solidFill>
            </a:endParaRPr>
          </a:p>
          <a:p>
            <a:pPr marL="811212" lvl="1" indent="-457200" algn="l" rtl="0">
              <a:lnSpc>
                <a:spcPct val="110000"/>
              </a:lnSpc>
              <a:spcBef>
                <a:spcPts val="1100"/>
              </a:spcBef>
              <a:spcAft>
                <a:spcPts val="0"/>
              </a:spcAft>
              <a:buClr>
                <a:schemeClr val="accent2"/>
              </a:buClr>
              <a:buSzPts val="2760"/>
              <a:buFont typeface="Arial"/>
              <a:buAutoNum type="arabicPeriod"/>
            </a:pPr>
            <a:r>
              <a:rPr lang="en-US" sz="2400">
                <a:solidFill>
                  <a:srgbClr val="262626"/>
                </a:solidFill>
              </a:rPr>
              <a:t>Repeat</a:t>
            </a:r>
            <a:endParaRPr sz="2400">
              <a:solidFill>
                <a:srgbClr val="262626"/>
              </a:solidFill>
            </a:endParaRPr>
          </a:p>
        </p:txBody>
      </p:sp>
    </p:spTree>
    <p:extLst>
      <p:ext uri="{BB962C8B-B14F-4D97-AF65-F5344CB8AC3E}">
        <p14:creationId xmlns:p14="http://schemas.microsoft.com/office/powerpoint/2010/main" val="21390750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231"/>
          <p:cNvSpPr txBox="1">
            <a:spLocks noGrp="1"/>
          </p:cNvSpPr>
          <p:nvPr>
            <p:ph type="title"/>
          </p:nvPr>
        </p:nvSpPr>
        <p:spPr>
          <a:xfrm>
            <a:off x="609600" y="118368"/>
            <a:ext cx="10972800" cy="91692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dirty="0"/>
              <a:t>Estimate - Azure Price Calculator</a:t>
            </a:r>
            <a:endParaRPr dirty="0"/>
          </a:p>
        </p:txBody>
      </p:sp>
      <p:pic>
        <p:nvPicPr>
          <p:cNvPr id="2" name="Picture 1">
            <a:extLst>
              <a:ext uri="{FF2B5EF4-FFF2-40B4-BE49-F238E27FC236}">
                <a16:creationId xmlns:a16="http://schemas.microsoft.com/office/drawing/2014/main" id="{501CE72B-66F4-430B-B787-0436C08451D1}"/>
              </a:ext>
            </a:extLst>
          </p:cNvPr>
          <p:cNvPicPr>
            <a:picLocks noChangeAspect="1"/>
          </p:cNvPicPr>
          <p:nvPr/>
        </p:nvPicPr>
        <p:blipFill>
          <a:blip r:embed="rId3"/>
          <a:stretch>
            <a:fillRect/>
          </a:stretch>
        </p:blipFill>
        <p:spPr>
          <a:xfrm>
            <a:off x="1144438" y="1118202"/>
            <a:ext cx="9903124" cy="5436391"/>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DF4282D-206E-4593-A0E9-D87E63112317}"/>
              </a:ext>
            </a:extLst>
          </p:cNvPr>
          <p:cNvPicPr>
            <a:picLocks noChangeAspect="1"/>
          </p:cNvPicPr>
          <p:nvPr/>
        </p:nvPicPr>
        <p:blipFill>
          <a:blip r:embed="rId3"/>
          <a:stretch>
            <a:fillRect/>
          </a:stretch>
        </p:blipFill>
        <p:spPr>
          <a:xfrm>
            <a:off x="1476475" y="774279"/>
            <a:ext cx="9239049" cy="6043463"/>
          </a:xfrm>
          <a:prstGeom prst="rect">
            <a:avLst/>
          </a:prstGeom>
        </p:spPr>
      </p:pic>
      <p:sp>
        <p:nvSpPr>
          <p:cNvPr id="4" name="Google Shape;1566;p231">
            <a:extLst>
              <a:ext uri="{FF2B5EF4-FFF2-40B4-BE49-F238E27FC236}">
                <a16:creationId xmlns:a16="http://schemas.microsoft.com/office/drawing/2014/main" id="{60281596-9259-4456-9109-B5252E334518}"/>
              </a:ext>
            </a:extLst>
          </p:cNvPr>
          <p:cNvSpPr txBox="1">
            <a:spLocks/>
          </p:cNvSpPr>
          <p:nvPr/>
        </p:nvSpPr>
        <p:spPr>
          <a:xfrm>
            <a:off x="609600" y="226190"/>
            <a:ext cx="10972800" cy="663510"/>
          </a:xfrm>
          <a:prstGeom prst="rect">
            <a:avLst/>
          </a:prstGeom>
        </p:spPr>
        <p:txBody>
          <a:bodyPr spcFirstLastPara="1" wrap="square" lIns="91425" tIns="45700" rIns="91425" bIns="45700" anchor="ctr" anchorCtr="0">
            <a:noAutofit/>
          </a:bodyPr>
          <a:lstStyle>
            <a:lvl1pPr algn="l" defTabSz="914400" rtl="0" eaLnBrk="1" latinLnBrk="0" hangingPunct="1">
              <a:lnSpc>
                <a:spcPct val="90000"/>
              </a:lnSpc>
              <a:spcBef>
                <a:spcPct val="0"/>
              </a:spcBef>
              <a:buNone/>
              <a:defRPr sz="3200" b="1" kern="1200" spc="100" baseline="0">
                <a:solidFill>
                  <a:srgbClr val="5020B1"/>
                </a:solidFill>
                <a:latin typeface="Arial" panose="020B0604020202020204" pitchFamily="34" charset="0"/>
                <a:ea typeface="+mj-ea"/>
                <a:cs typeface="+mj-cs"/>
              </a:defRPr>
            </a:lvl1pPr>
          </a:lstStyle>
          <a:p>
            <a:pPr>
              <a:spcBef>
                <a:spcPts val="0"/>
              </a:spcBef>
            </a:pPr>
            <a:r>
              <a:rPr lang="en-US" dirty="0"/>
              <a:t>Measure - Azure Cost Analysis</a:t>
            </a:r>
          </a:p>
        </p:txBody>
      </p:sp>
    </p:spTree>
    <p:extLst>
      <p:ext uri="{BB962C8B-B14F-4D97-AF65-F5344CB8AC3E}">
        <p14:creationId xmlns:p14="http://schemas.microsoft.com/office/powerpoint/2010/main" val="3514446797"/>
      </p:ext>
    </p:extLst>
  </p:cSld>
  <p:clrMapOvr>
    <a:masterClrMapping/>
  </p:clrMapOvr>
</p:sld>
</file>

<file path=ppt/theme/theme1.xml><?xml version="1.0" encoding="utf-8"?>
<a:theme xmlns:a="http://schemas.openxmlformats.org/drawingml/2006/main" name="Office Theme">
  <a:themeElements>
    <a:clrScheme name="Centare">
      <a:dk1>
        <a:srgbClr val="000000"/>
      </a:dk1>
      <a:lt1>
        <a:srgbClr val="FFFFFF"/>
      </a:lt1>
      <a:dk2>
        <a:srgbClr val="515151"/>
      </a:dk2>
      <a:lt2>
        <a:srgbClr val="898989"/>
      </a:lt2>
      <a:accent1>
        <a:srgbClr val="511B93"/>
      </a:accent1>
      <a:accent2>
        <a:srgbClr val="4C1E8E"/>
      </a:accent2>
      <a:accent3>
        <a:srgbClr val="8869D0"/>
      </a:accent3>
      <a:accent4>
        <a:srgbClr val="FEFFFF"/>
      </a:accent4>
      <a:accent5>
        <a:srgbClr val="D5D5D5"/>
      </a:accent5>
      <a:accent6>
        <a:srgbClr val="A9A9A9"/>
      </a:accent6>
      <a:hlink>
        <a:srgbClr val="F18A20"/>
      </a:hlink>
      <a:folHlink>
        <a:srgbClr val="FFD4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DB6912E-4561-E546-BF44-E00291BC7CDE}" vid="{B79BD871-4788-6843-88C8-AA7AE92B1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CentareNew</Template>
  <TotalTime>21650</TotalTime>
  <Words>3733</Words>
  <Application>Microsoft Office PowerPoint</Application>
  <PresentationFormat>Widescreen</PresentationFormat>
  <Paragraphs>885</Paragraphs>
  <Slides>107</Slides>
  <Notes>92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107</vt:i4>
      </vt:variant>
    </vt:vector>
  </HeadingPairs>
  <TitlesOfParts>
    <vt:vector size="110" baseType="lpstr">
      <vt:lpstr>Arial</vt:lpstr>
      <vt:lpstr>Calibri</vt:lpstr>
      <vt:lpstr>Office Theme</vt:lpstr>
      <vt:lpstr>Cloud Adoption for Leaders</vt:lpstr>
      <vt:lpstr>Meet Your Instructors</vt:lpstr>
      <vt:lpstr>Goals</vt:lpstr>
      <vt:lpstr>Expectations</vt:lpstr>
      <vt:lpstr>How would you define “the cloud?”</vt:lpstr>
      <vt:lpstr>Two Axis Model</vt:lpstr>
      <vt:lpstr>PowerPoint Presentation</vt:lpstr>
      <vt:lpstr>PowerPoint Presentation</vt:lpstr>
      <vt:lpstr>PowerPoint Presentation</vt:lpstr>
      <vt:lpstr>PowerPoint Presentation</vt:lpstr>
      <vt:lpstr>PowerPoint Presentation</vt:lpstr>
      <vt:lpstr>Abstraction of Services </vt:lpstr>
      <vt:lpstr>Manual Management</vt:lpstr>
      <vt:lpstr>APIs</vt:lpstr>
      <vt:lpstr>Self Service</vt:lpstr>
      <vt:lpstr>Elasticity</vt:lpstr>
      <vt:lpstr>PowerPoint Presentation</vt:lpstr>
      <vt:lpstr>PowerPoint Presentation</vt:lpstr>
      <vt:lpstr>Discussion</vt:lpstr>
      <vt:lpstr>Why Cloud?</vt:lpstr>
      <vt:lpstr>PowerPoint Presentation</vt:lpstr>
      <vt:lpstr>New Capabilities</vt:lpstr>
      <vt:lpstr>Adopting a cloud mindset</vt:lpstr>
      <vt:lpstr>PowerPoint Presentation</vt:lpstr>
      <vt:lpstr>New Capabilities</vt:lpstr>
      <vt:lpstr>PowerPoint Presentation</vt:lpstr>
      <vt:lpstr>PowerPoint Presentation</vt:lpstr>
      <vt:lpstr>PowerPoint Presentation</vt:lpstr>
      <vt:lpstr>New Risks</vt:lpstr>
      <vt:lpstr>PowerPoint Presentation</vt:lpstr>
      <vt:lpstr>New Capabilities</vt:lpstr>
      <vt:lpstr>PowerPoint Presentation</vt:lpstr>
      <vt:lpstr>PowerPoint Presentation</vt:lpstr>
      <vt:lpstr>PowerPoint Presentation</vt:lpstr>
      <vt:lpstr>PowerPoint Presentation</vt:lpstr>
      <vt:lpstr>Shifting Left</vt:lpstr>
      <vt:lpstr>PowerPoint Presentation</vt:lpstr>
      <vt:lpstr>PowerPoint Presentation</vt:lpstr>
      <vt:lpstr>New Capabilities</vt:lpstr>
      <vt:lpstr>The New Reality</vt:lpstr>
      <vt:lpstr>PowerPoint Presentation</vt:lpstr>
      <vt:lpstr>PowerPoint Presentation</vt:lpstr>
      <vt:lpstr>New Capabilities</vt:lpstr>
      <vt:lpstr>The New Reality</vt:lpstr>
      <vt:lpstr>PowerPoint Presentation</vt:lpstr>
      <vt:lpstr>PowerPoint Presentation</vt:lpstr>
      <vt:lpstr>PowerPoint Presentation</vt:lpstr>
      <vt:lpstr>What do you see as the biggest capability gain for your team?  The biggest risk?</vt:lpstr>
      <vt:lpstr>How do we get there?</vt:lpstr>
      <vt:lpstr>Cloud Flywheel</vt:lpstr>
      <vt:lpstr>6 “R’s”</vt:lpstr>
      <vt:lpstr>Rehost</vt:lpstr>
      <vt:lpstr>Replatforming </vt:lpstr>
      <vt:lpstr>Rearchitect</vt:lpstr>
      <vt:lpstr>Repurchasing</vt:lpstr>
      <vt:lpstr>Retire</vt:lpstr>
      <vt:lpstr>Retain</vt:lpstr>
      <vt:lpstr>PowerPoint Presentation</vt:lpstr>
      <vt:lpstr>Decision Tree</vt:lpstr>
      <vt:lpstr>Can you get rid of it or consolidate? </vt:lpstr>
      <vt:lpstr>Is this software strategically important? </vt:lpstr>
      <vt:lpstr>Can you just replatform?</vt:lpstr>
      <vt:lpstr>Is it worth rearchitecting?</vt:lpstr>
      <vt:lpstr>Should we start over?</vt:lpstr>
      <vt:lpstr>What about training?</vt:lpstr>
      <vt:lpstr>What needs to change culturally?</vt:lpstr>
      <vt:lpstr>Upskilling Teams: Things to Learn</vt:lpstr>
      <vt:lpstr>Resources</vt:lpstr>
      <vt:lpstr>Do real stuff</vt:lpstr>
      <vt:lpstr>Cloud at CUNA</vt:lpstr>
      <vt:lpstr>CUNA Adoption Models</vt:lpstr>
      <vt:lpstr>Titan Atlas</vt:lpstr>
      <vt:lpstr>Titan Atlas</vt:lpstr>
      <vt:lpstr>Tiger Team</vt:lpstr>
      <vt:lpstr>Retirement</vt:lpstr>
      <vt:lpstr>Consumer - CDW</vt:lpstr>
      <vt:lpstr>Consumer - TruStage</vt:lpstr>
      <vt:lpstr>How to Maximize Value?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and Optimizing Costs</vt:lpstr>
      <vt:lpstr>Azure Organization</vt:lpstr>
      <vt:lpstr>CUNA Subscription Model</vt:lpstr>
      <vt:lpstr>CUNA Subscription Model</vt:lpstr>
      <vt:lpstr>Is the cloud cheaper than on premise?</vt:lpstr>
      <vt:lpstr>Let’s do the math</vt:lpstr>
      <vt:lpstr>Let’s do the math</vt:lpstr>
      <vt:lpstr>But wait, there’s more!</vt:lpstr>
      <vt:lpstr>Cloud cost savings</vt:lpstr>
      <vt:lpstr>How do you design for cost savings?</vt:lpstr>
      <vt:lpstr>Estimate - Azure Price Calculator</vt:lpstr>
      <vt:lpstr>PowerPoint Presentation</vt:lpstr>
      <vt:lpstr>PowerPoint Presentation</vt:lpstr>
      <vt:lpstr>PowerPoint Presentation</vt:lpstr>
      <vt:lpstr>You’re not alone!</vt:lpstr>
      <vt:lpstr>Resources</vt:lpstr>
      <vt:lpstr>Resources</vt:lpstr>
      <vt:lpstr>Paying it Forward</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Ahn</dc:creator>
  <cp:lastModifiedBy>Steve Hirscher</cp:lastModifiedBy>
  <cp:revision>115</cp:revision>
  <dcterms:created xsi:type="dcterms:W3CDTF">2019-04-16T18:50:04Z</dcterms:created>
  <dcterms:modified xsi:type="dcterms:W3CDTF">2019-10-30T16:07:47Z</dcterms:modified>
</cp:coreProperties>
</file>